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1"/>
  </p:notesMasterIdLst>
  <p:sldIdLst>
    <p:sldId id="359" r:id="rId2"/>
    <p:sldId id="590" r:id="rId3"/>
    <p:sldId id="396" r:id="rId4"/>
    <p:sldId id="361" r:id="rId5"/>
    <p:sldId id="362" r:id="rId6"/>
    <p:sldId id="363" r:id="rId7"/>
    <p:sldId id="364" r:id="rId8"/>
    <p:sldId id="365" r:id="rId9"/>
    <p:sldId id="368" r:id="rId10"/>
    <p:sldId id="424" r:id="rId11"/>
    <p:sldId id="425" r:id="rId12"/>
    <p:sldId id="426" r:id="rId13"/>
    <p:sldId id="394" r:id="rId14"/>
    <p:sldId id="585" r:id="rId15"/>
    <p:sldId id="586" r:id="rId16"/>
    <p:sldId id="587" r:id="rId17"/>
    <p:sldId id="395" r:id="rId18"/>
    <p:sldId id="588" r:id="rId19"/>
    <p:sldId id="397" r:id="rId20"/>
    <p:sldId id="589" r:id="rId21"/>
    <p:sldId id="398" r:id="rId22"/>
    <p:sldId id="399" r:id="rId23"/>
    <p:sldId id="427" r:id="rId24"/>
    <p:sldId id="400" r:id="rId25"/>
    <p:sldId id="402" r:id="rId26"/>
    <p:sldId id="401" r:id="rId27"/>
    <p:sldId id="403" r:id="rId28"/>
    <p:sldId id="404" r:id="rId29"/>
    <p:sldId id="405" r:id="rId30"/>
    <p:sldId id="372" r:id="rId31"/>
    <p:sldId id="378" r:id="rId32"/>
    <p:sldId id="406" r:id="rId33"/>
    <p:sldId id="379" r:id="rId34"/>
    <p:sldId id="380" r:id="rId35"/>
    <p:sldId id="381" r:id="rId36"/>
    <p:sldId id="423" r:id="rId37"/>
    <p:sldId id="416" r:id="rId38"/>
    <p:sldId id="417" r:id="rId39"/>
    <p:sldId id="418" r:id="rId40"/>
    <p:sldId id="419" r:id="rId41"/>
    <p:sldId id="420" r:id="rId42"/>
    <p:sldId id="421" r:id="rId43"/>
    <p:sldId id="384" r:id="rId44"/>
    <p:sldId id="392" r:id="rId45"/>
    <p:sldId id="407" r:id="rId46"/>
    <p:sldId id="408" r:id="rId47"/>
    <p:sldId id="409" r:id="rId48"/>
    <p:sldId id="410" r:id="rId49"/>
    <p:sldId id="411" r:id="rId50"/>
    <p:sldId id="412" r:id="rId51"/>
    <p:sldId id="413" r:id="rId52"/>
    <p:sldId id="414" r:id="rId53"/>
    <p:sldId id="415" r:id="rId54"/>
    <p:sldId id="385" r:id="rId55"/>
    <p:sldId id="593" r:id="rId56"/>
    <p:sldId id="448" r:id="rId57"/>
    <p:sldId id="456" r:id="rId58"/>
    <p:sldId id="457" r:id="rId59"/>
    <p:sldId id="458" r:id="rId60"/>
    <p:sldId id="459" r:id="rId61"/>
    <p:sldId id="460" r:id="rId62"/>
    <p:sldId id="461" r:id="rId63"/>
    <p:sldId id="462" r:id="rId64"/>
    <p:sldId id="463" r:id="rId65"/>
    <p:sldId id="464" r:id="rId66"/>
    <p:sldId id="465" r:id="rId67"/>
    <p:sldId id="466" r:id="rId68"/>
    <p:sldId id="467" r:id="rId69"/>
    <p:sldId id="468" r:id="rId70"/>
    <p:sldId id="469" r:id="rId71"/>
    <p:sldId id="470" r:id="rId72"/>
    <p:sldId id="471" r:id="rId73"/>
    <p:sldId id="472" r:id="rId74"/>
    <p:sldId id="479" r:id="rId75"/>
    <p:sldId id="476" r:id="rId76"/>
    <p:sldId id="481" r:id="rId77"/>
    <p:sldId id="489" r:id="rId78"/>
    <p:sldId id="490" r:id="rId79"/>
    <p:sldId id="491" r:id="rId80"/>
    <p:sldId id="492" r:id="rId81"/>
    <p:sldId id="562" r:id="rId82"/>
    <p:sldId id="493" r:id="rId83"/>
    <p:sldId id="494" r:id="rId84"/>
    <p:sldId id="506" r:id="rId85"/>
    <p:sldId id="560" r:id="rId86"/>
    <p:sldId id="561" r:id="rId87"/>
    <p:sldId id="595" r:id="rId88"/>
    <p:sldId id="594" r:id="rId89"/>
    <p:sldId id="591" r:id="rId9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1521" autoAdjust="0"/>
  </p:normalViewPr>
  <p:slideViewPr>
    <p:cSldViewPr>
      <p:cViewPr varScale="1">
        <p:scale>
          <a:sx n="114" d="100"/>
          <a:sy n="114" d="100"/>
        </p:scale>
        <p:origin x="456" y="91"/>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647758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89787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9059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259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1225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281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283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18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195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907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9830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7578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318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788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3203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4828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32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844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3064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4269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2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6854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57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7891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326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7458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94945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530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673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0968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4772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L2 pooling – Square root of sum of the activation squares in the field – ~average magnitude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Max pooling – winner take all for receptive field</a:t>
            </a:r>
          </a:p>
          <a:p>
            <a:r>
              <a:rPr lang="en-US" dirty="0"/>
              <a:t>Small fields</a:t>
            </a:r>
            <a:r>
              <a:rPr lang="en-US" baseline="0" dirty="0"/>
              <a:t> most common (2x2), also allows for deeper network</a:t>
            </a:r>
          </a:p>
          <a:p>
            <a:r>
              <a:rPr lang="en-US" baseline="0" dirty="0"/>
              <a:t>Note depth of network is basically decided by the sub sampling pool size, since once the feature maps are small (e.g. 5x5) there no more room for convoluting and need to just put then in the MLP</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Can get some effects of Pooling and save computation by having convolutional layers less tightly overlapped (stride)</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uFillTx/>
              </a:defRPr>
            </a:pPr>
            <a:fld id="{670E17A5-503D-AF40-9446-B33EB8126F24}" type="slidenum">
              <a:rPr lang="en-US" smtClean="0">
                <a:uFillTx/>
              </a:rPr>
              <a:pPr>
                <a:defRPr>
                  <a:uFillTx/>
                </a:defRPr>
              </a:pPr>
              <a:t>74</a:t>
            </a:fld>
            <a:endParaRPr lang="en-US">
              <a:uFillTx/>
            </a:endParaRPr>
          </a:p>
        </p:txBody>
      </p:sp>
    </p:spTree>
    <p:extLst>
      <p:ext uri="{BB962C8B-B14F-4D97-AF65-F5344CB8AC3E}">
        <p14:creationId xmlns:p14="http://schemas.microsoft.com/office/powerpoint/2010/main" val="197057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285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792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1497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97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65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338D6F98-2E23-4FF6-B723-51B19DBEC2D0}" type="datetimeFigureOut">
              <a:rPr lang="en-US" smtClean="0"/>
              <a:pPr/>
              <a:t>07-Mar-19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9496F5-E3C8-48B2-8763-4A35ECC6B3B5}" type="slidenum">
              <a:rPr lang="en-US" smtClean="0"/>
              <a:pPr/>
              <a:t>‹#›</a:t>
            </a:fld>
            <a:endParaRPr lang="en-US"/>
          </a:p>
        </p:txBody>
      </p:sp>
    </p:spTree>
    <p:extLst>
      <p:ext uri="{BB962C8B-B14F-4D97-AF65-F5344CB8AC3E}">
        <p14:creationId xmlns:p14="http://schemas.microsoft.com/office/powerpoint/2010/main" val="1896827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1A90D1B-0E9E-4C8C-982E-3F573B1D95B2}" type="datetimeFigureOut">
              <a:rPr lang="en-US" smtClean="0"/>
              <a:pPr/>
              <a:t>07-Mar-19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9A1A4E5-A10B-4B25-A202-0558DFCE9F3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3844"/>
          </a:xfrm>
          <a:prstGeom prst="rect">
            <a:avLst/>
          </a:prstGeom>
        </p:spPr>
        <p:txBody>
          <a:bodyPr lIns="68580" tIns="34290" rIns="68580" bIns="34290"/>
          <a:lstStyle/>
          <a:p>
            <a:fld id="{D22BA7D4-F417-47AA-8A0A-CE30D0467B8D}" type="datetimeFigureOut">
              <a:rPr lang="en-US" smtClean="0"/>
              <a:pPr/>
              <a:t>07-Mar-19</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7" name="Slide Number Placeholder 6"/>
          <p:cNvSpPr>
            <a:spLocks noGrp="1"/>
          </p:cNvSpPr>
          <p:nvPr>
            <p:ph type="sldNum" sz="quarter" idx="12"/>
          </p:nvPr>
        </p:nvSpPr>
        <p:spPr/>
        <p:txBody>
          <a:bodyPr/>
          <a:lstStyle/>
          <a:p>
            <a:fld id="{D3509F70-F255-4CA0-BFE4-FBEDDF3BE0D1}" type="slidenum">
              <a:rPr lang="en-US" smtClean="0"/>
              <a:pPr/>
              <a:t>‹#›</a:t>
            </a:fld>
            <a:endParaRPr lang="en-US"/>
          </a:p>
        </p:txBody>
      </p:sp>
    </p:spTree>
    <p:extLst>
      <p:ext uri="{BB962C8B-B14F-4D97-AF65-F5344CB8AC3E}">
        <p14:creationId xmlns:p14="http://schemas.microsoft.com/office/powerpoint/2010/main" val="2351599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7.xml"/><Relationship Id="rId7" Type="http://schemas.openxmlformats.org/officeDocument/2006/relationships/oleObject" Target="../embeddings/oleObject2.bin"/><Relationship Id="rId12"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11" Type="http://schemas.openxmlformats.org/officeDocument/2006/relationships/image" Target="../media/image15.png"/><Relationship Id="rId5" Type="http://schemas.openxmlformats.org/officeDocument/2006/relationships/oleObject" Target="../embeddings/oleObject1.bin"/><Relationship Id="rId10" Type="http://schemas.openxmlformats.org/officeDocument/2006/relationships/image" Target="../media/image14.emf"/><Relationship Id="rId4" Type="http://schemas.openxmlformats.org/officeDocument/2006/relationships/image" Target="../media/image1.png"/><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e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1.png"/><Relationship Id="rId2" Type="http://schemas.openxmlformats.org/officeDocument/2006/relationships/image" Target="../media/image84.jpeg"/><Relationship Id="rId1" Type="http://schemas.openxmlformats.org/officeDocument/2006/relationships/slideLayout" Target="../slideLayouts/slideLayout13.xml"/><Relationship Id="rId6" Type="http://schemas.openxmlformats.org/officeDocument/2006/relationships/hyperlink" Target="https://rajpurkar.github.io/SQuAD-explorer/" TargetMode="External"/><Relationship Id="rId5" Type="http://schemas.openxmlformats.org/officeDocument/2006/relationships/hyperlink" Target="https://research.googleblog.com/2016/09/a-neural-network-for-machine.html" TargetMode="External"/><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7.jpe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92.jpeg"/><Relationship Id="rId4" Type="http://schemas.openxmlformats.org/officeDocument/2006/relationships/image" Target="../media/image91.jpeg"/></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a:xfrm>
            <a:off x="311700" y="1733550"/>
            <a:ext cx="8520600" cy="841800"/>
          </a:xfrm>
        </p:spPr>
        <p:txBody>
          <a:bodyPr/>
          <a:lstStyle/>
          <a:p>
            <a:r>
              <a:rPr lang="en-US" dirty="0">
                <a:latin typeface="Calibri" pitchFamily="34" charset="0"/>
                <a:cs typeface="Calibri" pitchFamily="34" charset="0"/>
              </a:rPr>
              <a:t>Introduction to Deep Learning </a:t>
            </a:r>
            <a:br>
              <a:rPr lang="en-US" dirty="0">
                <a:latin typeface="Calibri" pitchFamily="34" charset="0"/>
                <a:cs typeface="Calibri" pitchFamily="34" charset="0"/>
              </a:rPr>
            </a:br>
            <a:r>
              <a:rPr lang="en-US" dirty="0">
                <a:latin typeface="Calibri" pitchFamily="34" charset="0"/>
                <a:cs typeface="Calibri" pitchFamily="34" charset="0"/>
              </a:rPr>
              <a:t>and </a:t>
            </a:r>
            <a:r>
              <a:rPr lang="en-US" dirty="0" err="1">
                <a:latin typeface="Calibri" pitchFamily="34" charset="0"/>
                <a:cs typeface="Calibri" pitchFamily="34" charset="0"/>
              </a:rPr>
              <a:t>PyTorch</a:t>
            </a:r>
            <a:endParaRPr lang="en-US" dirty="0">
              <a:latin typeface="Calibri" pitchFamily="34" charset="0"/>
              <a:cs typeface="Calibri" pitchFamily="34" charset="0"/>
            </a:endParaRPr>
          </a:p>
        </p:txBody>
      </p:sp>
      <p:sp>
        <p:nvSpPr>
          <p:cNvPr id="4" name="TextBox 3"/>
          <p:cNvSpPr txBox="1"/>
          <p:nvPr/>
        </p:nvSpPr>
        <p:spPr>
          <a:xfrm>
            <a:off x="2286000" y="2800350"/>
            <a:ext cx="4343400" cy="307777"/>
          </a:xfrm>
          <a:prstGeom prst="rect">
            <a:avLst/>
          </a:prstGeom>
          <a:noFill/>
        </p:spPr>
        <p:txBody>
          <a:bodyPr wrap="square" rtlCol="0">
            <a:spAutoFit/>
          </a:bodyPr>
          <a:lstStyle/>
          <a:p>
            <a:r>
              <a:rPr lang="en-US" dirty="0">
                <a:latin typeface="Calibri" pitchFamily="34" charset="0"/>
                <a:cs typeface="Calibri" pitchFamily="34" charset="0"/>
              </a:rPr>
              <a:t>Artificial Intelligence and Machine Learning Club - AIMLC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3000" dirty="0">
                <a:latin typeface="Calibri"/>
                <a:ea typeface="Calibri"/>
                <a:cs typeface="Calibri"/>
                <a:sym typeface="Calibri"/>
              </a:rPr>
              <a:t>Some more….</a:t>
            </a:r>
          </a:p>
        </p:txBody>
      </p:sp>
      <p:sp>
        <p:nvSpPr>
          <p:cNvPr id="141" name="Shape 1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Deep Learning Models can also,</a:t>
            </a:r>
          </a:p>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Make Recipes.</a:t>
            </a:r>
          </a:p>
          <a:p>
            <a:pPr lvl="0" rtl="0">
              <a:spcBef>
                <a:spcPts val="800"/>
              </a:spcBef>
              <a:spcAft>
                <a:spcPts val="0"/>
              </a:spcAft>
              <a:buClr>
                <a:schemeClr val="dk1"/>
              </a:buClr>
              <a:buSzPct val="61111"/>
              <a:buFont typeface="Arial"/>
              <a:buNone/>
            </a:pPr>
            <a:endParaRPr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123950"/>
            <a:ext cx="5134614" cy="3352802"/>
          </a:xfrm>
          <a:prstGeom prst="rect">
            <a:avLst/>
          </a:prstGeom>
        </p:spPr>
      </p:pic>
    </p:spTree>
    <p:extLst>
      <p:ext uri="{BB962C8B-B14F-4D97-AF65-F5344CB8AC3E}">
        <p14:creationId xmlns:p14="http://schemas.microsoft.com/office/powerpoint/2010/main" val="418267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3000" dirty="0">
                <a:latin typeface="Calibri"/>
                <a:ea typeface="Calibri"/>
                <a:cs typeface="Calibri"/>
                <a:sym typeface="Calibri"/>
              </a:rPr>
              <a:t>Some more….</a:t>
            </a:r>
          </a:p>
        </p:txBody>
      </p:sp>
      <p:sp>
        <p:nvSpPr>
          <p:cNvPr id="141" name="Shape 1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Deep Learning Models can also,</a:t>
            </a:r>
          </a:p>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Do Poetry.</a:t>
            </a:r>
          </a:p>
          <a:p>
            <a:pPr lvl="0" rtl="0">
              <a:spcBef>
                <a:spcPts val="800"/>
              </a:spcBef>
              <a:spcAft>
                <a:spcPts val="0"/>
              </a:spcAft>
              <a:buClr>
                <a:schemeClr val="dk1"/>
              </a:buClr>
              <a:buSzPct val="61111"/>
              <a:buFont typeface="Arial"/>
              <a:buNone/>
            </a:pPr>
            <a:endParaRPr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278" y="895350"/>
            <a:ext cx="5334000" cy="3743325"/>
          </a:xfrm>
          <a:prstGeom prst="rect">
            <a:avLst/>
          </a:prstGeom>
        </p:spPr>
      </p:pic>
    </p:spTree>
    <p:extLst>
      <p:ext uri="{BB962C8B-B14F-4D97-AF65-F5344CB8AC3E}">
        <p14:creationId xmlns:p14="http://schemas.microsoft.com/office/powerpoint/2010/main" val="177873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3000" dirty="0">
                <a:latin typeface="Calibri"/>
                <a:ea typeface="Calibri"/>
                <a:cs typeface="Calibri"/>
                <a:sym typeface="Calibri"/>
              </a:rPr>
              <a:t>Some more….</a:t>
            </a:r>
          </a:p>
        </p:txBody>
      </p:sp>
      <p:sp>
        <p:nvSpPr>
          <p:cNvPr id="141" name="Shape 1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Deep Learning Models can also,</a:t>
            </a:r>
          </a:p>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Make Music.</a:t>
            </a:r>
          </a:p>
          <a:p>
            <a:pPr lvl="0" rtl="0">
              <a:spcBef>
                <a:spcPts val="800"/>
              </a:spcBef>
              <a:spcAft>
                <a:spcPts val="0"/>
              </a:spcAft>
              <a:buClr>
                <a:schemeClr val="dk1"/>
              </a:buClr>
              <a:buSzPct val="61111"/>
              <a:buFont typeface="Arial"/>
              <a:buNone/>
            </a:pPr>
            <a:endParaRPr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3" name="N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72200" y="1200150"/>
            <a:ext cx="609600" cy="609600"/>
          </a:xfrm>
          <a:prstGeom prst="rect">
            <a:avLst/>
          </a:prstGeom>
        </p:spPr>
      </p:pic>
      <p:sp>
        <p:nvSpPr>
          <p:cNvPr id="6" name="TextBox 5"/>
          <p:cNvSpPr txBox="1"/>
          <p:nvPr/>
        </p:nvSpPr>
        <p:spPr>
          <a:xfrm>
            <a:off x="1066800" y="4326480"/>
            <a:ext cx="7931980" cy="307777"/>
          </a:xfrm>
          <a:prstGeom prst="rect">
            <a:avLst/>
          </a:prstGeom>
          <a:noFill/>
        </p:spPr>
        <p:txBody>
          <a:bodyPr wrap="none" rtlCol="0">
            <a:spAutoFit/>
          </a:bodyPr>
          <a:lstStyle/>
          <a:p>
            <a:r>
              <a:rPr lang="en-US" dirty="0"/>
              <a:t>Source : http://www.hexahedria.com/2015/08/03/composing-music-with-recurrent-neural-networks/</a:t>
            </a:r>
          </a:p>
        </p:txBody>
      </p:sp>
    </p:spTree>
    <p:extLst>
      <p:ext uri="{BB962C8B-B14F-4D97-AF65-F5344CB8AC3E}">
        <p14:creationId xmlns:p14="http://schemas.microsoft.com/office/powerpoint/2010/main" val="1259487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456"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itle 1"/>
          <p:cNvSpPr>
            <a:spLocks noGrp="1"/>
          </p:cNvSpPr>
          <p:nvPr>
            <p:ph type="title"/>
          </p:nvPr>
        </p:nvSpPr>
        <p:spPr>
          <a:xfrm>
            <a:off x="320802" y="2038350"/>
            <a:ext cx="8520600" cy="572700"/>
          </a:xfrm>
        </p:spPr>
        <p:txBody>
          <a:bodyPr/>
          <a:lstStyle/>
          <a:p>
            <a:pPr algn="ctr"/>
            <a:r>
              <a:rPr lang="en-US" dirty="0">
                <a:latin typeface="Calibri" pitchFamily="34" charset="0"/>
                <a:cs typeface="Calibri" pitchFamily="34" charset="0"/>
              </a:rPr>
              <a:t>Why Deep Learning and Why Now?</a:t>
            </a:r>
          </a:p>
        </p:txBody>
      </p:sp>
    </p:spTree>
    <p:extLst>
      <p:ext uri="{BB962C8B-B14F-4D97-AF65-F5344CB8AC3E}">
        <p14:creationId xmlns:p14="http://schemas.microsoft.com/office/powerpoint/2010/main" val="1369482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7" name="Text Placeholder 6"/>
          <p:cNvSpPr>
            <a:spLocks noGrp="1"/>
          </p:cNvSpPr>
          <p:nvPr>
            <p:ph type="body" idx="1"/>
          </p:nvPr>
        </p:nvSpPr>
        <p:spPr>
          <a:xfrm>
            <a:off x="315328" y="557409"/>
            <a:ext cx="6161671" cy="1099941"/>
          </a:xfrm>
        </p:spPr>
        <p:txBody>
          <a:bodyPr/>
          <a:lstStyle/>
          <a:p>
            <a:pPr marL="285750" indent="-285750">
              <a:buFont typeface="Arial" panose="020B0604020202020204" pitchFamily="34" charset="0"/>
              <a:buChar char="•"/>
            </a:pPr>
            <a:r>
              <a:rPr lang="en-US" dirty="0"/>
              <a:t>Standard program for checking if a number is prime</a:t>
            </a:r>
          </a:p>
        </p:txBody>
      </p:sp>
      <p:pic>
        <p:nvPicPr>
          <p:cNvPr id="3" name="Picture 2">
            <a:extLst>
              <a:ext uri="{FF2B5EF4-FFF2-40B4-BE49-F238E27FC236}">
                <a16:creationId xmlns:a16="http://schemas.microsoft.com/office/drawing/2014/main" id="{905ABD5F-61E9-4226-9149-A7D68571F3C7}"/>
              </a:ext>
            </a:extLst>
          </p:cNvPr>
          <p:cNvPicPr>
            <a:picLocks noChangeAspect="1"/>
          </p:cNvPicPr>
          <p:nvPr/>
        </p:nvPicPr>
        <p:blipFill>
          <a:blip r:embed="rId4"/>
          <a:stretch>
            <a:fillRect/>
          </a:stretch>
        </p:blipFill>
        <p:spPr>
          <a:xfrm>
            <a:off x="1981200" y="1276350"/>
            <a:ext cx="5581650" cy="3361325"/>
          </a:xfrm>
          <a:prstGeom prst="rect">
            <a:avLst/>
          </a:prstGeom>
        </p:spPr>
      </p:pic>
    </p:spTree>
    <p:extLst>
      <p:ext uri="{BB962C8B-B14F-4D97-AF65-F5344CB8AC3E}">
        <p14:creationId xmlns:p14="http://schemas.microsoft.com/office/powerpoint/2010/main" val="118644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7" name="Text Placeholder 6"/>
          <p:cNvSpPr>
            <a:spLocks noGrp="1"/>
          </p:cNvSpPr>
          <p:nvPr>
            <p:ph type="body" idx="1"/>
          </p:nvPr>
        </p:nvSpPr>
        <p:spPr>
          <a:xfrm>
            <a:off x="315328" y="557409"/>
            <a:ext cx="6161671" cy="1099941"/>
          </a:xfrm>
        </p:spPr>
        <p:txBody>
          <a:bodyPr/>
          <a:lstStyle/>
          <a:p>
            <a:pPr marL="285750" indent="-285750">
              <a:buFont typeface="Arial" panose="020B0604020202020204" pitchFamily="34" charset="0"/>
              <a:buChar char="•"/>
            </a:pPr>
            <a:r>
              <a:rPr lang="en-US" dirty="0"/>
              <a:t>But how to write </a:t>
            </a:r>
          </a:p>
        </p:txBody>
      </p:sp>
      <p:pic>
        <p:nvPicPr>
          <p:cNvPr id="6" name="Picture 5">
            <a:extLst>
              <a:ext uri="{FF2B5EF4-FFF2-40B4-BE49-F238E27FC236}">
                <a16:creationId xmlns:a16="http://schemas.microsoft.com/office/drawing/2014/main" id="{EB4206CD-E2DF-492D-A61B-3155ECE402DB}"/>
              </a:ext>
            </a:extLst>
          </p:cNvPr>
          <p:cNvPicPr>
            <a:picLocks noChangeAspect="1"/>
          </p:cNvPicPr>
          <p:nvPr/>
        </p:nvPicPr>
        <p:blipFill>
          <a:blip r:embed="rId4"/>
          <a:stretch>
            <a:fillRect/>
          </a:stretch>
        </p:blipFill>
        <p:spPr>
          <a:xfrm>
            <a:off x="1219200" y="1195191"/>
            <a:ext cx="6781800" cy="3390900"/>
          </a:xfrm>
          <a:prstGeom prst="rect">
            <a:avLst/>
          </a:prstGeom>
        </p:spPr>
      </p:pic>
    </p:spTree>
    <p:extLst>
      <p:ext uri="{BB962C8B-B14F-4D97-AF65-F5344CB8AC3E}">
        <p14:creationId xmlns:p14="http://schemas.microsoft.com/office/powerpoint/2010/main" val="248229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itle 5"/>
          <p:cNvSpPr>
            <a:spLocks noGrp="1"/>
          </p:cNvSpPr>
          <p:nvPr>
            <p:ph type="title"/>
          </p:nvPr>
        </p:nvSpPr>
        <p:spPr/>
        <p:txBody>
          <a:bodyPr/>
          <a:lstStyle/>
          <a:p>
            <a:r>
              <a:rPr lang="en-US" dirty="0"/>
              <a:t>Enter Deep Learning (actually machine learning)</a:t>
            </a:r>
          </a:p>
        </p:txBody>
      </p:sp>
      <p:sp>
        <p:nvSpPr>
          <p:cNvPr id="7" name="Text Placeholder 6"/>
          <p:cNvSpPr>
            <a:spLocks noGrp="1"/>
          </p:cNvSpPr>
          <p:nvPr>
            <p:ph type="body" idx="1"/>
          </p:nvPr>
        </p:nvSpPr>
        <p:spPr/>
        <p:txBody>
          <a:bodyPr/>
          <a:lstStyle/>
          <a:p>
            <a:endParaRPr lang="en-US" dirty="0"/>
          </a:p>
        </p:txBody>
      </p:sp>
      <p:pic>
        <p:nvPicPr>
          <p:cNvPr id="3" name="Picture 2">
            <a:extLst>
              <a:ext uri="{FF2B5EF4-FFF2-40B4-BE49-F238E27FC236}">
                <a16:creationId xmlns:a16="http://schemas.microsoft.com/office/drawing/2014/main" id="{8CFE09B7-55CB-40C3-BD61-FE097E7B0679}"/>
              </a:ext>
            </a:extLst>
          </p:cNvPr>
          <p:cNvPicPr>
            <a:picLocks noChangeAspect="1"/>
          </p:cNvPicPr>
          <p:nvPr/>
        </p:nvPicPr>
        <p:blipFill>
          <a:blip r:embed="rId4"/>
          <a:stretch>
            <a:fillRect/>
          </a:stretch>
        </p:blipFill>
        <p:spPr>
          <a:xfrm>
            <a:off x="990600" y="1079089"/>
            <a:ext cx="7010400" cy="3703168"/>
          </a:xfrm>
          <a:prstGeom prst="rect">
            <a:avLst/>
          </a:prstGeom>
        </p:spPr>
      </p:pic>
    </p:spTree>
    <p:extLst>
      <p:ext uri="{BB962C8B-B14F-4D97-AF65-F5344CB8AC3E}">
        <p14:creationId xmlns:p14="http://schemas.microsoft.com/office/powerpoint/2010/main" val="248917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itle 5"/>
          <p:cNvSpPr>
            <a:spLocks noGrp="1"/>
          </p:cNvSpPr>
          <p:nvPr>
            <p:ph type="title"/>
          </p:nvPr>
        </p:nvSpPr>
        <p:spPr/>
        <p:txBody>
          <a:bodyPr/>
          <a:lstStyle/>
          <a:p>
            <a:r>
              <a:rPr lang="en-US" dirty="0"/>
              <a:t>Why Deep Learning?</a:t>
            </a:r>
          </a:p>
        </p:txBody>
      </p:sp>
      <p:sp>
        <p:nvSpPr>
          <p:cNvPr id="7" name="Text Placeholder 6"/>
          <p:cNvSpPr>
            <a:spLocks noGrp="1"/>
          </p:cNvSpPr>
          <p:nvPr>
            <p:ph type="body" idx="1"/>
          </p:nvPr>
        </p:nvSpPr>
        <p:spPr/>
        <p:txBody>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77697004"/>
              </p:ext>
            </p:extLst>
          </p:nvPr>
        </p:nvGraphicFramePr>
        <p:xfrm>
          <a:off x="3276600" y="3412331"/>
          <a:ext cx="1165955" cy="757237"/>
        </p:xfrm>
        <a:graphic>
          <a:graphicData uri="http://schemas.openxmlformats.org/presentationml/2006/ole">
            <mc:AlternateContent xmlns:mc="http://schemas.openxmlformats.org/markup-compatibility/2006">
              <mc:Choice xmlns:v="urn:schemas-microsoft-com:vml" Requires="v">
                <p:oleObj spid="_x0000_s1208" name="Acrobat Document" r:id="rId5" imgW="5728680" imgH="3856320" progId="AcroExch.Document.DC">
                  <p:embed/>
                </p:oleObj>
              </mc:Choice>
              <mc:Fallback>
                <p:oleObj name="Acrobat Document" r:id="rId5" imgW="5728680" imgH="3856320" progId="AcroExch.Document.DC">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412331"/>
                        <a:ext cx="1165955" cy="757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1"/>
          <p:cNvGraphicFramePr>
            <a:graphicFrameLocks noChangeAspect="1"/>
          </p:cNvGraphicFramePr>
          <p:nvPr>
            <p:extLst>
              <p:ext uri="{D42A27DB-BD31-4B8C-83A1-F6EECF244321}">
                <p14:modId xmlns:p14="http://schemas.microsoft.com/office/powerpoint/2010/main" val="3165038410"/>
              </p:ext>
            </p:extLst>
          </p:nvPr>
        </p:nvGraphicFramePr>
        <p:xfrm>
          <a:off x="5334000" y="3370304"/>
          <a:ext cx="1286024" cy="841291"/>
        </p:xfrm>
        <a:graphic>
          <a:graphicData uri="http://schemas.openxmlformats.org/presentationml/2006/ole">
            <mc:AlternateContent xmlns:mc="http://schemas.openxmlformats.org/markup-compatibility/2006">
              <mc:Choice xmlns:v="urn:schemas-microsoft-com:vml" Requires="v">
                <p:oleObj spid="_x0000_s1209" name="Acrobat Document" r:id="rId7" imgW="5728680" imgH="3843720" progId="AcroExch.Document.DC">
                  <p:embed/>
                </p:oleObj>
              </mc:Choice>
              <mc:Fallback>
                <p:oleObj name="Acrobat Document" r:id="rId7" imgW="5728680" imgH="3843720" progId="AcroExch.Document.DC">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3370304"/>
                        <a:ext cx="1286024" cy="841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92"/>
          <p:cNvGraphicFramePr>
            <a:graphicFrameLocks noChangeAspect="1"/>
          </p:cNvGraphicFramePr>
          <p:nvPr>
            <p:extLst>
              <p:ext uri="{D42A27DB-BD31-4B8C-83A1-F6EECF244321}">
                <p14:modId xmlns:p14="http://schemas.microsoft.com/office/powerpoint/2010/main" val="1316731770"/>
              </p:ext>
            </p:extLst>
          </p:nvPr>
        </p:nvGraphicFramePr>
        <p:xfrm>
          <a:off x="7467600" y="3364592"/>
          <a:ext cx="1190730" cy="852716"/>
        </p:xfrm>
        <a:graphic>
          <a:graphicData uri="http://schemas.openxmlformats.org/presentationml/2006/ole">
            <mc:AlternateContent xmlns:mc="http://schemas.openxmlformats.org/markup-compatibility/2006">
              <mc:Choice xmlns:v="urn:schemas-microsoft-com:vml" Requires="v">
                <p:oleObj spid="_x0000_s1210" name="Acrobat Document" r:id="rId9" imgW="5728680" imgH="4071960" progId="AcroExch.Document.DC">
                  <p:embed/>
                </p:oleObj>
              </mc:Choice>
              <mc:Fallback>
                <p:oleObj name="Acrobat Document" r:id="rId9" imgW="5728680" imgH="4071960" progId="AcroExch.Document.DC">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0" y="3364592"/>
                        <a:ext cx="1190730" cy="85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ight Arrow 16"/>
          <p:cNvSpPr/>
          <p:nvPr/>
        </p:nvSpPr>
        <p:spPr>
          <a:xfrm>
            <a:off x="2590800" y="363855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648200" y="363855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781800" y="363855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800" y="3207678"/>
            <a:ext cx="2144681" cy="1262062"/>
          </a:xfrm>
          <a:prstGeom prst="rect">
            <a:avLst/>
          </a:prstGeom>
        </p:spPr>
      </p:pic>
      <p:pic>
        <p:nvPicPr>
          <p:cNvPr id="22" name="Picture 21"/>
          <p:cNvPicPr>
            <a:picLocks noChangeAspect="1"/>
          </p:cNvPicPr>
          <p:nvPr/>
        </p:nvPicPr>
        <p:blipFill rotWithShape="1">
          <a:blip r:embed="rId12">
            <a:extLst>
              <a:ext uri="{28A0092B-C50C-407E-A947-70E740481C1C}">
                <a14:useLocalDpi xmlns:a14="http://schemas.microsoft.com/office/drawing/2010/main" val="0"/>
              </a:ext>
            </a:extLst>
          </a:blip>
          <a:srcRect t="5417" b="14583"/>
          <a:stretch/>
        </p:blipFill>
        <p:spPr>
          <a:xfrm>
            <a:off x="1828800" y="1657350"/>
            <a:ext cx="4400550" cy="731520"/>
          </a:xfrm>
          <a:prstGeom prst="rect">
            <a:avLst/>
          </a:prstGeom>
        </p:spPr>
      </p:pic>
    </p:spTree>
    <p:extLst>
      <p:ext uri="{BB962C8B-B14F-4D97-AF65-F5344CB8AC3E}">
        <p14:creationId xmlns:p14="http://schemas.microsoft.com/office/powerpoint/2010/main" val="3502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itle 5"/>
          <p:cNvSpPr>
            <a:spLocks noGrp="1"/>
          </p:cNvSpPr>
          <p:nvPr>
            <p:ph type="title"/>
          </p:nvPr>
        </p:nvSpPr>
        <p:spPr/>
        <p:txBody>
          <a:bodyPr/>
          <a:lstStyle/>
          <a:p>
            <a:r>
              <a:rPr lang="en-US" dirty="0"/>
              <a:t>and…</a:t>
            </a:r>
          </a:p>
        </p:txBody>
      </p:sp>
      <p:pic>
        <p:nvPicPr>
          <p:cNvPr id="3" name="Picture 2">
            <a:extLst>
              <a:ext uri="{FF2B5EF4-FFF2-40B4-BE49-F238E27FC236}">
                <a16:creationId xmlns:a16="http://schemas.microsoft.com/office/drawing/2014/main" id="{77C665AC-2A00-49C4-885E-82D017A49111}"/>
              </a:ext>
            </a:extLst>
          </p:cNvPr>
          <p:cNvPicPr>
            <a:picLocks noChangeAspect="1"/>
          </p:cNvPicPr>
          <p:nvPr/>
        </p:nvPicPr>
        <p:blipFill>
          <a:blip r:embed="rId4"/>
          <a:stretch>
            <a:fillRect/>
          </a:stretch>
        </p:blipFill>
        <p:spPr>
          <a:xfrm>
            <a:off x="1905001" y="1139940"/>
            <a:ext cx="5410200" cy="3469102"/>
          </a:xfrm>
          <a:prstGeom prst="rect">
            <a:avLst/>
          </a:prstGeom>
        </p:spPr>
      </p:pic>
    </p:spTree>
    <p:extLst>
      <p:ext uri="{BB962C8B-B14F-4D97-AF65-F5344CB8AC3E}">
        <p14:creationId xmlns:p14="http://schemas.microsoft.com/office/powerpoint/2010/main" val="400555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itle 5"/>
          <p:cNvSpPr>
            <a:spLocks noGrp="1"/>
          </p:cNvSpPr>
          <p:nvPr>
            <p:ph type="title"/>
          </p:nvPr>
        </p:nvSpPr>
        <p:spPr/>
        <p:txBody>
          <a:bodyPr/>
          <a:lstStyle/>
          <a:p>
            <a:r>
              <a:rPr lang="en-US" dirty="0"/>
              <a:t>Why now?</a:t>
            </a:r>
          </a:p>
        </p:txBody>
      </p:sp>
      <p:sp>
        <p:nvSpPr>
          <p:cNvPr id="7" name="Text Placeholder 6"/>
          <p:cNvSpPr>
            <a:spLocks noGrp="1"/>
          </p:cNvSpPr>
          <p:nvPr>
            <p:ph type="body" idx="1"/>
          </p:nvPr>
        </p:nvSpPr>
        <p:spPr/>
        <p:txBody>
          <a:bodyPr/>
          <a:lstStyle/>
          <a:p>
            <a:pPr marL="285750" indent="-285750">
              <a:buFont typeface="Wingdings" pitchFamily="2" charset="2"/>
              <a:buChar char="§"/>
            </a:pPr>
            <a:r>
              <a:rPr lang="en-US" dirty="0">
                <a:latin typeface="Calibri" pitchFamily="34" charset="0"/>
                <a:cs typeface="Calibri" pitchFamily="34" charset="0"/>
              </a:rPr>
              <a:t>More data.</a:t>
            </a:r>
          </a:p>
          <a:p>
            <a:pPr marL="285750" indent="-285750">
              <a:buFont typeface="Wingdings" pitchFamily="2" charset="2"/>
              <a:buChar char="§"/>
            </a:pPr>
            <a:r>
              <a:rPr lang="en-US" dirty="0">
                <a:latin typeface="Calibri" pitchFamily="34" charset="0"/>
                <a:cs typeface="Calibri" pitchFamily="34" charset="0"/>
              </a:rPr>
              <a:t>Better/cheaper computing devices (GPUs mainly).</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2493302"/>
            <a:ext cx="2581275" cy="17716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475964"/>
            <a:ext cx="2743200" cy="1723880"/>
          </a:xfrm>
          <a:prstGeom prst="rect">
            <a:avLst/>
          </a:prstGeom>
        </p:spPr>
      </p:pic>
    </p:spTree>
    <p:extLst>
      <p:ext uri="{BB962C8B-B14F-4D97-AF65-F5344CB8AC3E}">
        <p14:creationId xmlns:p14="http://schemas.microsoft.com/office/powerpoint/2010/main" val="111744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3" name="Title 2">
            <a:extLst>
              <a:ext uri="{FF2B5EF4-FFF2-40B4-BE49-F238E27FC236}">
                <a16:creationId xmlns:a16="http://schemas.microsoft.com/office/drawing/2014/main" id="{F243A77D-D22A-4EFA-84D4-84D2E435012B}"/>
              </a:ext>
            </a:extLst>
          </p:cNvPr>
          <p:cNvSpPr>
            <a:spLocks noGrp="1"/>
          </p:cNvSpPr>
          <p:nvPr>
            <p:ph type="title"/>
          </p:nvPr>
        </p:nvSpPr>
        <p:spPr/>
        <p:txBody>
          <a:bodyPr/>
          <a:lstStyle/>
          <a:p>
            <a:r>
              <a:rPr lang="en-US" dirty="0"/>
              <a:t>Content</a:t>
            </a: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 Placeholder 7">
            <a:extLst>
              <a:ext uri="{FF2B5EF4-FFF2-40B4-BE49-F238E27FC236}">
                <a16:creationId xmlns:a16="http://schemas.microsoft.com/office/drawing/2014/main" id="{E7B543E1-EB85-47DC-93A5-CCA6841E7533}"/>
              </a:ext>
            </a:extLst>
          </p:cNvPr>
          <p:cNvSpPr>
            <a:spLocks noGrp="1"/>
          </p:cNvSpPr>
          <p:nvPr>
            <p:ph type="body" idx="1"/>
          </p:nvPr>
        </p:nvSpPr>
        <p:spPr/>
        <p:txBody>
          <a:bodyPr/>
          <a:lstStyle/>
          <a:p>
            <a:pPr fontAlgn="base">
              <a:spcBef>
                <a:spcPts val="1600"/>
              </a:spcBef>
              <a:spcAft>
                <a:spcPts val="0"/>
              </a:spcAft>
              <a:buFont typeface="Arial" panose="020B0604020202020204" pitchFamily="34" charset="0"/>
              <a:buChar char="•"/>
            </a:pPr>
            <a:r>
              <a:rPr lang="en-US" dirty="0">
                <a:solidFill>
                  <a:srgbClr val="595959"/>
                </a:solidFill>
                <a:latin typeface="Calibri" panose="020F0502020204030204" pitchFamily="34" charset="0"/>
              </a:rPr>
              <a:t> What is Deep Learning? (and why???)</a:t>
            </a:r>
          </a:p>
          <a:p>
            <a:pPr fontAlgn="base">
              <a:spcAft>
                <a:spcPts val="0"/>
              </a:spcAft>
              <a:buFont typeface="Arial" panose="020B0604020202020204" pitchFamily="34" charset="0"/>
              <a:buChar char="•"/>
            </a:pPr>
            <a:r>
              <a:rPr lang="en-US" dirty="0">
                <a:solidFill>
                  <a:srgbClr val="595959"/>
                </a:solidFill>
                <a:latin typeface="Calibri" panose="020F0502020204030204" pitchFamily="34" charset="0"/>
              </a:rPr>
              <a:t>Nuts and Bolts of Neural Networks</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neurons</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activations</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layers</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loss function</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backpropagation</a:t>
            </a: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gradient descent</a:t>
            </a:r>
          </a:p>
          <a:p>
            <a:pPr fontAlgn="base">
              <a:spcAft>
                <a:spcPts val="0"/>
              </a:spcAft>
              <a:buFont typeface="Arial" panose="020B0604020202020204" pitchFamily="34" charset="0"/>
              <a:buChar char="•"/>
            </a:pPr>
            <a:r>
              <a:rPr lang="en-US" dirty="0">
                <a:solidFill>
                  <a:srgbClr val="595959"/>
                </a:solidFill>
                <a:latin typeface="Calibri" panose="020F0502020204030204" pitchFamily="34" charset="0"/>
              </a:rPr>
              <a:t> Intro to </a:t>
            </a:r>
            <a:r>
              <a:rPr lang="en-US" dirty="0" err="1">
                <a:solidFill>
                  <a:srgbClr val="595959"/>
                </a:solidFill>
                <a:latin typeface="Calibri" panose="020F0502020204030204" pitchFamily="34" charset="0"/>
              </a:rPr>
              <a:t>PyTorch</a:t>
            </a:r>
            <a:endParaRPr lang="en-US" dirty="0">
              <a:solidFill>
                <a:srgbClr val="595959"/>
              </a:solidFill>
              <a:latin typeface="Calibri" panose="020F0502020204030204" pitchFamily="34" charset="0"/>
            </a:endParaRPr>
          </a:p>
          <a:p>
            <a:pPr marL="742950" lvl="1" indent="-285750" fontAlgn="base">
              <a:spcAft>
                <a:spcPts val="0"/>
              </a:spcAft>
              <a:buFont typeface="Arial" panose="020B0604020202020204" pitchFamily="34" charset="0"/>
              <a:buChar char="•"/>
            </a:pPr>
            <a:r>
              <a:rPr lang="en-US" dirty="0">
                <a:solidFill>
                  <a:srgbClr val="595959"/>
                </a:solidFill>
                <a:latin typeface="Calibri" panose="020F0502020204030204" pitchFamily="34" charset="0"/>
              </a:rPr>
              <a:t>...</a:t>
            </a:r>
          </a:p>
          <a:p>
            <a:pPr fontAlgn="base">
              <a:lnSpc>
                <a:spcPct val="50000"/>
              </a:lnSpc>
              <a:spcBef>
                <a:spcPts val="1600"/>
              </a:spcBef>
              <a:spcAft>
                <a:spcPts val="0"/>
              </a:spcAft>
              <a:buFont typeface="Arial" panose="020B0604020202020204" pitchFamily="34" charset="0"/>
              <a:buChar char="•"/>
            </a:pPr>
            <a:r>
              <a:rPr lang="en-US" sz="1600" dirty="0">
                <a:solidFill>
                  <a:srgbClr val="595959"/>
                </a:solidFill>
                <a:latin typeface="Calibri" panose="020F0502020204030204" pitchFamily="34" charset="0"/>
              </a:rPr>
              <a:t> </a:t>
            </a:r>
            <a:r>
              <a:rPr lang="en-US" sz="1600" dirty="0" err="1">
                <a:solidFill>
                  <a:srgbClr val="595959"/>
                </a:solidFill>
                <a:latin typeface="Calibri" panose="020F0502020204030204" pitchFamily="34" charset="0"/>
              </a:rPr>
              <a:t>ConvNets</a:t>
            </a:r>
            <a:r>
              <a:rPr lang="en-US" sz="1600" dirty="0">
                <a:solidFill>
                  <a:srgbClr val="595959"/>
                </a:solidFill>
                <a:latin typeface="Calibri" panose="020F0502020204030204" pitchFamily="34" charset="0"/>
              </a:rPr>
              <a:t> and </a:t>
            </a:r>
            <a:r>
              <a:rPr lang="en-US" sz="1600" dirty="0" err="1">
                <a:solidFill>
                  <a:srgbClr val="595959"/>
                </a:solidFill>
                <a:latin typeface="Calibri" panose="020F0502020204030204" pitchFamily="34" charset="0"/>
              </a:rPr>
              <a:t>RecurrentNets</a:t>
            </a:r>
            <a:endParaRPr lang="en-US" dirty="0">
              <a:solidFill>
                <a:srgbClr val="595959"/>
              </a:solidFill>
              <a:latin typeface="Calibri" panose="020F0502020204030204" pitchFamily="34" charset="0"/>
            </a:endParaRPr>
          </a:p>
          <a:p>
            <a:br>
              <a:rPr lang="en-US" dirty="0"/>
            </a:br>
            <a:endParaRPr lang="en-US" dirty="0"/>
          </a:p>
        </p:txBody>
      </p:sp>
    </p:spTree>
    <p:extLst>
      <p:ext uri="{BB962C8B-B14F-4D97-AF65-F5344CB8AC3E}">
        <p14:creationId xmlns:p14="http://schemas.microsoft.com/office/powerpoint/2010/main" val="554808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idx="1"/>
          </p:nvPr>
        </p:nvSpPr>
        <p:spPr/>
        <p:txBody>
          <a:bodyPr/>
          <a:lstStyle/>
          <a:p>
            <a:pPr marL="285750" indent="-285750">
              <a:buFont typeface="Wingdings" pitchFamily="2" charset="2"/>
              <a:buChar char="§"/>
            </a:pPr>
            <a:endParaRPr lang="en-US" dirty="0">
              <a:latin typeface="Calibri" pitchFamily="34" charset="0"/>
              <a:cs typeface="Calibri" pitchFamily="34" charset="0"/>
            </a:endParaRPr>
          </a:p>
        </p:txBody>
      </p:sp>
      <p:pic>
        <p:nvPicPr>
          <p:cNvPr id="9" name="Picture 8">
            <a:extLst>
              <a:ext uri="{FF2B5EF4-FFF2-40B4-BE49-F238E27FC236}">
                <a16:creationId xmlns:a16="http://schemas.microsoft.com/office/drawing/2014/main" id="{675CB177-6771-416D-BC04-541D745A0A13}"/>
              </a:ext>
            </a:extLst>
          </p:cNvPr>
          <p:cNvPicPr>
            <a:picLocks noChangeAspect="1"/>
          </p:cNvPicPr>
          <p:nvPr/>
        </p:nvPicPr>
        <p:blipFill>
          <a:blip r:embed="rId4"/>
          <a:stretch>
            <a:fillRect/>
          </a:stretch>
        </p:blipFill>
        <p:spPr>
          <a:xfrm>
            <a:off x="3423285" y="0"/>
            <a:ext cx="2297430" cy="5143500"/>
          </a:xfrm>
          <a:prstGeom prst="rect">
            <a:avLst/>
          </a:prstGeom>
        </p:spPr>
      </p:pic>
    </p:spTree>
    <p:extLst>
      <p:ext uri="{BB962C8B-B14F-4D97-AF65-F5344CB8AC3E}">
        <p14:creationId xmlns:p14="http://schemas.microsoft.com/office/powerpoint/2010/main" val="364041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t>What is learning?</a:t>
            </a:r>
            <a:endParaRPr dirty="0"/>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ext Placeholder 1"/>
          <p:cNvSpPr>
            <a:spLocks noGrp="1"/>
          </p:cNvSpPr>
          <p:nvPr>
            <p:ph type="body" idx="1"/>
          </p:nvPr>
        </p:nvSpPr>
        <p:spPr/>
        <p:txBody>
          <a:bodyPr/>
          <a:lstStyle/>
          <a:p>
            <a:pPr marL="285750" indent="-285750">
              <a:buFont typeface="Wingdings" pitchFamily="2" charset="2"/>
              <a:buChar char="§"/>
            </a:pPr>
            <a:r>
              <a:rPr lang="en-US" dirty="0">
                <a:latin typeface="Calibri" pitchFamily="34" charset="0"/>
                <a:cs typeface="Calibri" pitchFamily="34" charset="0"/>
              </a:rPr>
              <a:t>“Learning is any process by which a system improves performance by experience” </a:t>
            </a:r>
            <a:r>
              <a:rPr lang="en-US" dirty="0"/>
              <a:t>               						- Herbert Alexander Simon</a:t>
            </a:r>
          </a:p>
          <a:p>
            <a:pPr marL="285750" indent="-285750">
              <a:buFont typeface="Wingdings" pitchFamily="2" charset="2"/>
              <a:buChar char="§"/>
            </a:pPr>
            <a:endParaRPr lang="en-US" dirty="0">
              <a:latin typeface="Calibri" pitchFamily="34" charset="0"/>
              <a:cs typeface="Calibri" pitchFamily="34" charset="0"/>
            </a:endParaRPr>
          </a:p>
          <a:p>
            <a:pPr marL="285750" indent="-285750">
              <a:buFont typeface="Wingdings" pitchFamily="2" charset="2"/>
              <a:buChar char="§"/>
            </a:pPr>
            <a:r>
              <a:rPr lang="en-US" sz="3200" b="1" dirty="0">
                <a:latin typeface="Calibri" pitchFamily="34" charset="0"/>
                <a:cs typeface="Calibri" pitchFamily="34" charset="0"/>
              </a:rPr>
              <a:t>Types of Learning </a:t>
            </a:r>
            <a:r>
              <a:rPr lang="en-US" dirty="0">
                <a:latin typeface="Calibri" pitchFamily="34" charset="0"/>
                <a:cs typeface="Calibri" pitchFamily="34" charset="0"/>
              </a:rPr>
              <a:t>							  	-</a:t>
            </a:r>
            <a:r>
              <a:rPr lang="en-US" sz="2400" dirty="0">
                <a:latin typeface="Calibri" pitchFamily="34" charset="0"/>
                <a:cs typeface="Calibri" pitchFamily="34" charset="0"/>
              </a:rPr>
              <a:t>Supervised						 	 	-Unsupervised</a:t>
            </a:r>
          </a:p>
          <a:p>
            <a:pPr marL="285750" lvl="1" indent="-285750">
              <a:lnSpc>
                <a:spcPct val="100000"/>
              </a:lnSpc>
              <a:buFont typeface="Wingdings" pitchFamily="2" charset="2"/>
              <a:buChar char="§"/>
            </a:pPr>
            <a:endParaRPr lang="en-US" dirty="0">
              <a:latin typeface="Calibri" pitchFamily="34" charset="0"/>
              <a:cs typeface="Calibri" pitchFamily="34" charset="0"/>
            </a:endParaRPr>
          </a:p>
        </p:txBody>
      </p:sp>
    </p:spTree>
    <p:extLst>
      <p:ext uri="{BB962C8B-B14F-4D97-AF65-F5344CB8AC3E}">
        <p14:creationId xmlns:p14="http://schemas.microsoft.com/office/powerpoint/2010/main" val="4111706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t>Supervised Learning</a:t>
            </a:r>
          </a:p>
        </p:txBody>
      </p:sp>
      <p:sp>
        <p:nvSpPr>
          <p:cNvPr id="6" name="Text Placeholder 5"/>
          <p:cNvSpPr>
            <a:spLocks noGrp="1"/>
          </p:cNvSpPr>
          <p:nvPr>
            <p:ph type="body" idx="1"/>
          </p:nvPr>
        </p:nvSpPr>
        <p:spPr/>
        <p:txBody>
          <a:bodyPr/>
          <a:lstStyle/>
          <a:p>
            <a:pPr marL="285750" indent="-285750">
              <a:buFont typeface="Wingdings" pitchFamily="2" charset="2"/>
              <a:buChar char="§"/>
            </a:pPr>
            <a:r>
              <a:rPr lang="en-US" dirty="0"/>
              <a:t>Training data includes both the input and desired 		            output/result.</a:t>
            </a:r>
          </a:p>
          <a:p>
            <a:pPr marL="285750" indent="-285750">
              <a:buFont typeface="Wingdings" pitchFamily="2" charset="2"/>
              <a:buChar char="§"/>
            </a:pPr>
            <a:r>
              <a:rPr lang="en-US" dirty="0"/>
              <a:t>Data = {(x</a:t>
            </a:r>
            <a:r>
              <a:rPr lang="en-US" baseline="30000" dirty="0"/>
              <a:t>(1)</a:t>
            </a:r>
            <a:r>
              <a:rPr lang="en-US" dirty="0"/>
              <a:t>, y</a:t>
            </a:r>
            <a:r>
              <a:rPr lang="en-US" baseline="30000" dirty="0"/>
              <a:t>(1)</a:t>
            </a:r>
            <a:r>
              <a:rPr lang="en-US" dirty="0"/>
              <a:t>), (x</a:t>
            </a:r>
            <a:r>
              <a:rPr lang="en-US" baseline="30000" dirty="0"/>
              <a:t>(2)</a:t>
            </a:r>
            <a:r>
              <a:rPr lang="en-US" dirty="0"/>
              <a:t>, y</a:t>
            </a:r>
            <a:r>
              <a:rPr lang="en-US" baseline="30000" dirty="0"/>
              <a:t>(2)</a:t>
            </a:r>
            <a:r>
              <a:rPr lang="en-US" dirty="0"/>
              <a:t>), … ,(x</a:t>
            </a:r>
            <a:r>
              <a:rPr lang="en-US" baseline="30000" dirty="0"/>
              <a:t>(m)</a:t>
            </a:r>
            <a:r>
              <a:rPr lang="en-US" dirty="0"/>
              <a:t>, y</a:t>
            </a:r>
            <a:r>
              <a:rPr lang="en-US" baseline="30000" dirty="0"/>
              <a:t>(m)</a:t>
            </a:r>
            <a:r>
              <a:rPr lang="en-US" dirty="0"/>
              <a:t>)}</a:t>
            </a:r>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8339" b="-157"/>
          <a:stretch/>
        </p:blipFill>
        <p:spPr>
          <a:xfrm>
            <a:off x="5979621" y="1097280"/>
            <a:ext cx="2857500" cy="2468880"/>
          </a:xfrm>
          <a:prstGeom prst="rect">
            <a:avLst/>
          </a:prstGeom>
        </p:spPr>
      </p:pic>
      <p:sp>
        <p:nvSpPr>
          <p:cNvPr id="8" name="Rounded Rectangle 7"/>
          <p:cNvSpPr/>
          <p:nvPr/>
        </p:nvSpPr>
        <p:spPr>
          <a:xfrm>
            <a:off x="1943100" y="3714750"/>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cxnSp>
        <p:nvCxnSpPr>
          <p:cNvPr id="10" name="Straight Arrow Connector 9"/>
          <p:cNvCxnSpPr/>
          <p:nvPr/>
        </p:nvCxnSpPr>
        <p:spPr>
          <a:xfrm>
            <a:off x="723900" y="417576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77661" y="3857110"/>
            <a:ext cx="582211" cy="307777"/>
          </a:xfrm>
          <a:prstGeom prst="rect">
            <a:avLst/>
          </a:prstGeom>
          <a:noFill/>
        </p:spPr>
        <p:txBody>
          <a:bodyPr wrap="none" rtlCol="0">
            <a:spAutoFit/>
          </a:bodyPr>
          <a:lstStyle/>
          <a:p>
            <a:r>
              <a:rPr lang="en-US" dirty="0"/>
              <a:t>Input</a:t>
            </a:r>
          </a:p>
        </p:txBody>
      </p:sp>
      <p:cxnSp>
        <p:nvCxnSpPr>
          <p:cNvPr id="13" name="Straight Arrow Connector 12"/>
          <p:cNvCxnSpPr/>
          <p:nvPr/>
        </p:nvCxnSpPr>
        <p:spPr>
          <a:xfrm>
            <a:off x="4038600" y="417576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49264" y="3857109"/>
            <a:ext cx="721672" cy="307777"/>
          </a:xfrm>
          <a:prstGeom prst="rect">
            <a:avLst/>
          </a:prstGeom>
          <a:noFill/>
        </p:spPr>
        <p:txBody>
          <a:bodyPr wrap="none" rtlCol="0">
            <a:spAutoFit/>
          </a:bodyPr>
          <a:lstStyle/>
          <a:p>
            <a:r>
              <a:rPr lang="en-US" dirty="0"/>
              <a:t>Output</a:t>
            </a:r>
          </a:p>
        </p:txBody>
      </p:sp>
      <p:cxnSp>
        <p:nvCxnSpPr>
          <p:cNvPr id="15" name="Straight Arrow Connector 14"/>
          <p:cNvCxnSpPr/>
          <p:nvPr/>
        </p:nvCxnSpPr>
        <p:spPr>
          <a:xfrm flipV="1">
            <a:off x="4249264" y="3181350"/>
            <a:ext cx="0" cy="9835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971800" y="3181350"/>
            <a:ext cx="12774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8" idx="0"/>
          </p:cNvCxnSpPr>
          <p:nvPr/>
        </p:nvCxnSpPr>
        <p:spPr>
          <a:xfrm>
            <a:off x="2971800" y="3181350"/>
            <a:ext cx="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13997" y="2788914"/>
            <a:ext cx="582211" cy="307777"/>
          </a:xfrm>
          <a:prstGeom prst="rect">
            <a:avLst/>
          </a:prstGeom>
          <a:noFill/>
        </p:spPr>
        <p:txBody>
          <a:bodyPr wrap="none" rtlCol="0">
            <a:spAutoFit/>
          </a:bodyPr>
          <a:lstStyle/>
          <a:p>
            <a:r>
              <a:rPr lang="en-US" dirty="0"/>
              <a:t>Error</a:t>
            </a:r>
          </a:p>
        </p:txBody>
      </p:sp>
      <p:cxnSp>
        <p:nvCxnSpPr>
          <p:cNvPr id="24" name="Straight Arrow Connector 23"/>
          <p:cNvCxnSpPr/>
          <p:nvPr/>
        </p:nvCxnSpPr>
        <p:spPr>
          <a:xfrm>
            <a:off x="4249264" y="2419350"/>
            <a:ext cx="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70103" y="2635025"/>
            <a:ext cx="700833" cy="307777"/>
          </a:xfrm>
          <a:prstGeom prst="rect">
            <a:avLst/>
          </a:prstGeom>
          <a:noFill/>
        </p:spPr>
        <p:txBody>
          <a:bodyPr wrap="none" rtlCol="0">
            <a:spAutoFit/>
          </a:bodyPr>
          <a:lstStyle/>
          <a:p>
            <a:r>
              <a:rPr lang="en-US" dirty="0"/>
              <a:t>Target</a:t>
            </a:r>
          </a:p>
        </p:txBody>
      </p:sp>
    </p:spTree>
    <p:extLst>
      <p:ext uri="{BB962C8B-B14F-4D97-AF65-F5344CB8AC3E}">
        <p14:creationId xmlns:p14="http://schemas.microsoft.com/office/powerpoint/2010/main" val="661579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t>Supervised Learning</a:t>
            </a:r>
          </a:p>
        </p:txBody>
      </p:sp>
      <p:sp>
        <p:nvSpPr>
          <p:cNvPr id="2" name="Text Placeholder 1"/>
          <p:cNvSpPr>
            <a:spLocks noGrp="1"/>
          </p:cNvSpPr>
          <p:nvPr>
            <p:ph type="body" idx="1"/>
          </p:nvPr>
        </p:nvSpPr>
        <p:spPr/>
        <p:txBody>
          <a:bodyPr/>
          <a:lstStyle/>
          <a:p>
            <a:r>
              <a:rPr lang="en-US"/>
              <a:t>       Regression </a:t>
            </a:r>
            <a:r>
              <a:rPr lang="en-US" dirty="0"/>
              <a:t>				     Classification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389" y="2000940"/>
            <a:ext cx="1866471" cy="172399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95" r="67949"/>
          <a:stretch/>
        </p:blipFill>
        <p:spPr>
          <a:xfrm>
            <a:off x="1371600" y="1885950"/>
            <a:ext cx="1755415" cy="1953973"/>
          </a:xfrm>
          <a:prstGeom prst="rect">
            <a:avLst/>
          </a:prstGeom>
        </p:spPr>
      </p:pic>
    </p:spTree>
    <p:extLst>
      <p:ext uri="{BB962C8B-B14F-4D97-AF65-F5344CB8AC3E}">
        <p14:creationId xmlns:p14="http://schemas.microsoft.com/office/powerpoint/2010/main" val="304730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t>Unsupervised Learning</a:t>
            </a:r>
          </a:p>
        </p:txBody>
      </p:sp>
      <p:sp>
        <p:nvSpPr>
          <p:cNvPr id="6" name="Text Placeholder 5"/>
          <p:cNvSpPr>
            <a:spLocks noGrp="1"/>
          </p:cNvSpPr>
          <p:nvPr>
            <p:ph type="body" idx="1"/>
          </p:nvPr>
        </p:nvSpPr>
        <p:spPr/>
        <p:txBody>
          <a:bodyPr/>
          <a:lstStyle/>
          <a:p>
            <a:pPr marL="285750" indent="-285750">
              <a:buFont typeface="Wingdings" pitchFamily="2" charset="2"/>
              <a:buChar char="§"/>
            </a:pPr>
            <a:r>
              <a:rPr lang="en-US" dirty="0"/>
              <a:t>Training data does not include desired        		             output/result.</a:t>
            </a:r>
          </a:p>
          <a:p>
            <a:pPr marL="285750" indent="-285750">
              <a:buFont typeface="Wingdings" pitchFamily="2" charset="2"/>
              <a:buChar char="§"/>
            </a:pPr>
            <a:r>
              <a:rPr lang="en-US" dirty="0"/>
              <a:t>Data = {(x</a:t>
            </a:r>
            <a:r>
              <a:rPr lang="en-US" baseline="30000" dirty="0"/>
              <a:t>(1)</a:t>
            </a:r>
            <a:r>
              <a:rPr lang="en-US" dirty="0"/>
              <a:t>), (x</a:t>
            </a:r>
            <a:r>
              <a:rPr lang="en-US" baseline="30000" dirty="0"/>
              <a:t>(2)</a:t>
            </a:r>
            <a:r>
              <a:rPr lang="en-US" dirty="0"/>
              <a:t>), … ,(x</a:t>
            </a:r>
            <a:r>
              <a:rPr lang="en-US" baseline="30000" dirty="0"/>
              <a:t>(m)</a:t>
            </a:r>
            <a:r>
              <a:rPr lang="en-US" dirty="0"/>
              <a:t>)}</a:t>
            </a:r>
          </a:p>
          <a:p>
            <a:pPr marL="285750" indent="-285750">
              <a:buFont typeface="Wingdings" pitchFamily="2" charset="2"/>
              <a:buChar char="§"/>
            </a:pPr>
            <a:endParaRPr lang="en-US" dirty="0"/>
          </a:p>
        </p:txBody>
      </p:sp>
      <p:sp>
        <p:nvSpPr>
          <p:cNvPr id="8" name="Rounded Rectangle 7"/>
          <p:cNvSpPr/>
          <p:nvPr/>
        </p:nvSpPr>
        <p:spPr>
          <a:xfrm>
            <a:off x="1905000" y="3105150"/>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 Learning</a:t>
            </a:r>
          </a:p>
        </p:txBody>
      </p:sp>
      <p:cxnSp>
        <p:nvCxnSpPr>
          <p:cNvPr id="10" name="Straight Arrow Connector 9"/>
          <p:cNvCxnSpPr/>
          <p:nvPr/>
        </p:nvCxnSpPr>
        <p:spPr>
          <a:xfrm>
            <a:off x="685800" y="356616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39561" y="3247510"/>
            <a:ext cx="582211" cy="307777"/>
          </a:xfrm>
          <a:prstGeom prst="rect">
            <a:avLst/>
          </a:prstGeom>
          <a:noFill/>
        </p:spPr>
        <p:txBody>
          <a:bodyPr wrap="none" rtlCol="0">
            <a:spAutoFit/>
          </a:bodyPr>
          <a:lstStyle/>
          <a:p>
            <a:r>
              <a:rPr lang="en-US" dirty="0"/>
              <a:t>Input</a:t>
            </a:r>
          </a:p>
        </p:txBody>
      </p:sp>
      <p:cxnSp>
        <p:nvCxnSpPr>
          <p:cNvPr id="13" name="Straight Arrow Connector 12"/>
          <p:cNvCxnSpPr/>
          <p:nvPr/>
        </p:nvCxnSpPr>
        <p:spPr>
          <a:xfrm>
            <a:off x="4000500" y="356616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11164" y="3247509"/>
            <a:ext cx="721672" cy="307777"/>
          </a:xfrm>
          <a:prstGeom prst="rect">
            <a:avLst/>
          </a:prstGeom>
          <a:noFill/>
        </p:spPr>
        <p:txBody>
          <a:bodyPr wrap="none" rtlCol="0">
            <a:spAutoFit/>
          </a:bodyPr>
          <a:lstStyle/>
          <a:p>
            <a:r>
              <a:rPr lang="en-US" dirty="0"/>
              <a:t>Output</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9081" t="12450" r="-1101" b="13350"/>
          <a:stretch/>
        </p:blipFill>
        <p:spPr>
          <a:xfrm>
            <a:off x="5943600" y="971550"/>
            <a:ext cx="2651760" cy="2011680"/>
          </a:xfrm>
          <a:prstGeom prst="rect">
            <a:avLst/>
          </a:prstGeom>
        </p:spPr>
      </p:pic>
    </p:spTree>
    <p:extLst>
      <p:ext uri="{BB962C8B-B14F-4D97-AF65-F5344CB8AC3E}">
        <p14:creationId xmlns:p14="http://schemas.microsoft.com/office/powerpoint/2010/main" val="126634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1" y="1157560"/>
            <a:ext cx="3962398" cy="2828380"/>
          </a:xfrm>
          <a:prstGeom prst="rect">
            <a:avLst/>
          </a:prstGeom>
        </p:spPr>
      </p:pic>
    </p:spTree>
    <p:extLst>
      <p:ext uri="{BB962C8B-B14F-4D97-AF65-F5344CB8AC3E}">
        <p14:creationId xmlns:p14="http://schemas.microsoft.com/office/powerpoint/2010/main" val="31906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38150"/>
            <a:ext cx="8520600" cy="572700"/>
          </a:xfrm>
          <a:prstGeom prst="rect">
            <a:avLst/>
          </a:prstGeom>
        </p:spPr>
        <p:txBody>
          <a:bodyPr lIns="91425" tIns="91425" rIns="91425" bIns="91425" anchor="t" anchorCtr="0">
            <a:noAutofit/>
          </a:bodyPr>
          <a:lstStyle/>
          <a:p>
            <a:pPr lvl="0">
              <a:spcBef>
                <a:spcPts val="0"/>
              </a:spcBef>
              <a:buNone/>
            </a:pPr>
            <a:r>
              <a:rPr lang="en" dirty="0"/>
              <a:t>Linear Predictors</a:t>
            </a: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ext Placeholder 1"/>
          <p:cNvSpPr>
            <a:spLocks noGrp="1"/>
          </p:cNvSpPr>
          <p:nvPr>
            <p:ph type="body" idx="1"/>
          </p:nvPr>
        </p:nvSpPr>
        <p:spPr/>
        <p:txBody>
          <a:bodyPr/>
          <a:lstStyle/>
          <a:p>
            <a:pPr marL="285750" indent="-285750">
              <a:buFont typeface="Wingdings" pitchFamily="2" charset="2"/>
              <a:buChar char="§"/>
            </a:pPr>
            <a:r>
              <a:rPr lang="en-US" dirty="0"/>
              <a:t>In statistics and in machine learning, a </a:t>
            </a:r>
            <a:r>
              <a:rPr lang="en-US" b="1" dirty="0"/>
              <a:t>linear predictor function</a:t>
            </a:r>
            <a:r>
              <a:rPr lang="en-US" dirty="0"/>
              <a:t> is a linear function of a set of coefficients(weights) and explanatory variables(features), whose value is used to predict the outcome of a dependent variable(class label).</a:t>
            </a:r>
          </a:p>
          <a:p>
            <a:pPr marL="285750" indent="-285750">
              <a:buFont typeface="Wingdings" pitchFamily="2" charset="2"/>
              <a:buChar char="§"/>
            </a:pPr>
            <a:endParaRPr lang="en-US" dirty="0">
              <a:latin typeface="Calibri" pitchFamily="34" charset="0"/>
              <a:cs typeface="Calibri" pitchFamily="34" charset="0"/>
            </a:endParaRPr>
          </a:p>
          <a:p>
            <a:pPr marL="285750" indent="-285750">
              <a:buFont typeface="Wingdings" pitchFamily="2" charset="2"/>
              <a:buChar char="§"/>
            </a:pPr>
            <a:endParaRPr lang="en-US" dirty="0">
              <a:latin typeface="Calibri" pitchFamily="34" charset="0"/>
              <a:cs typeface="Calibri" pitchFamily="34" charset="0"/>
            </a:endParaRPr>
          </a:p>
          <a:p>
            <a:pPr marL="285750" indent="-285750">
              <a:buFont typeface="Wingdings" pitchFamily="2" charset="2"/>
              <a:buChar char="§"/>
            </a:pPr>
            <a:endParaRPr lang="en-US" dirty="0">
              <a:latin typeface="Calibri" pitchFamily="34" charset="0"/>
              <a:cs typeface="Calibri"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069" y="2545851"/>
            <a:ext cx="2936133" cy="2288199"/>
          </a:xfrm>
          <a:prstGeom prst="rect">
            <a:avLst/>
          </a:prstGeom>
        </p:spPr>
      </p:pic>
    </p:spTree>
    <p:extLst>
      <p:ext uri="{BB962C8B-B14F-4D97-AF65-F5344CB8AC3E}">
        <p14:creationId xmlns:p14="http://schemas.microsoft.com/office/powerpoint/2010/main" val="37391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Text Placeholder 5"/>
          <p:cNvSpPr>
            <a:spLocks noGrp="1"/>
          </p:cNvSpPr>
          <p:nvPr>
            <p:ph type="body" idx="1"/>
          </p:nvPr>
        </p:nvSpPr>
        <p:spPr/>
        <p:txBody>
          <a:bodyPr/>
          <a:lstStyle/>
          <a:p>
            <a:pPr marL="285750" indent="-285750">
              <a:buFont typeface="Wingdings" pitchFamily="2" charset="2"/>
              <a:buChar char="§"/>
            </a:pPr>
            <a:r>
              <a:rPr lang="en-US" dirty="0">
                <a:latin typeface="Calibri" pitchFamily="34" charset="0"/>
                <a:cs typeface="Calibri" pitchFamily="34" charset="0"/>
              </a:rPr>
              <a:t>A linear mapping from </a:t>
            </a:r>
            <a:r>
              <a:rPr lang="en-US" dirty="0"/>
              <a:t>x</a:t>
            </a:r>
            <a:r>
              <a:rPr lang="en-US" baseline="30000" dirty="0"/>
              <a:t>(i)</a:t>
            </a:r>
            <a:r>
              <a:rPr lang="en-US" dirty="0"/>
              <a:t> to class labels.</a:t>
            </a:r>
            <a:endParaRPr lang="en-US" baseline="30000" dirty="0"/>
          </a:p>
          <a:p>
            <a:pPr marL="285750" indent="-285750">
              <a:buFont typeface="Wingdings" pitchFamily="2" charset="2"/>
              <a:buChar char="§"/>
            </a:pPr>
            <a:endParaRPr lang="en-US" dirty="0">
              <a:latin typeface="Calibri" pitchFamily="34" charset="0"/>
              <a:cs typeface="Calibri" pitchFamily="34" charset="0"/>
            </a:endParaRPr>
          </a:p>
          <a:p>
            <a:r>
              <a:rPr lang="en-US" dirty="0">
                <a:latin typeface="Calibri" pitchFamily="34" charset="0"/>
                <a:cs typeface="Calibri" pitchFamily="34" charset="0"/>
              </a:rPr>
              <a:t>	where x</a:t>
            </a:r>
            <a:r>
              <a:rPr lang="en-US" baseline="-25000" dirty="0">
                <a:latin typeface="Calibri" pitchFamily="34" charset="0"/>
                <a:cs typeface="Calibri" pitchFamily="34" charset="0"/>
              </a:rPr>
              <a:t> </a:t>
            </a:r>
            <a:r>
              <a:rPr lang="en-US" dirty="0">
                <a:latin typeface="Calibri" pitchFamily="34" charset="0"/>
                <a:cs typeface="Calibri" pitchFamily="34" charset="0"/>
              </a:rPr>
              <a:t> = ( x</a:t>
            </a:r>
            <a:r>
              <a:rPr lang="en-US" baseline="-25000" dirty="0">
                <a:latin typeface="Calibri" pitchFamily="34" charset="0"/>
                <a:cs typeface="Calibri" pitchFamily="34" charset="0"/>
              </a:rPr>
              <a:t>1</a:t>
            </a:r>
            <a:r>
              <a:rPr lang="en-US" dirty="0">
                <a:latin typeface="Calibri" pitchFamily="34" charset="0"/>
                <a:cs typeface="Calibri" pitchFamily="34" charset="0"/>
              </a:rPr>
              <a:t>, x</a:t>
            </a:r>
            <a:r>
              <a:rPr lang="en-US" baseline="-25000" dirty="0">
                <a:latin typeface="Calibri" pitchFamily="34" charset="0"/>
                <a:cs typeface="Calibri" pitchFamily="34" charset="0"/>
              </a:rPr>
              <a:t>2</a:t>
            </a:r>
            <a:r>
              <a:rPr lang="en-US" dirty="0">
                <a:latin typeface="Calibri" pitchFamily="34" charset="0"/>
                <a:cs typeface="Calibri" pitchFamily="34" charset="0"/>
              </a:rPr>
              <a:t>, … , </a:t>
            </a:r>
            <a:r>
              <a:rPr lang="en-US" dirty="0" err="1">
                <a:latin typeface="Calibri" pitchFamily="34" charset="0"/>
                <a:cs typeface="Calibri" pitchFamily="34" charset="0"/>
              </a:rPr>
              <a:t>x</a:t>
            </a:r>
            <a:r>
              <a:rPr lang="en-US" baseline="-25000" dirty="0" err="1">
                <a:latin typeface="Calibri" pitchFamily="34" charset="0"/>
                <a:cs typeface="Calibri" pitchFamily="34" charset="0"/>
              </a:rPr>
              <a:t>n</a:t>
            </a:r>
            <a:r>
              <a:rPr lang="en-US" dirty="0">
                <a:latin typeface="Calibri" pitchFamily="34" charset="0"/>
                <a:cs typeface="Calibri" pitchFamily="34" charset="0"/>
              </a:rPr>
              <a:t> )</a:t>
            </a:r>
          </a:p>
          <a:p>
            <a:r>
              <a:rPr lang="en-US" baseline="-25000" dirty="0">
                <a:latin typeface="Calibri" pitchFamily="34" charset="0"/>
                <a:cs typeface="Calibri" pitchFamily="34" charset="0"/>
              </a:rPr>
              <a:t>     	</a:t>
            </a:r>
            <a:r>
              <a:rPr lang="en-US" dirty="0">
                <a:latin typeface="Calibri" pitchFamily="34" charset="0"/>
                <a:cs typeface="Calibri" pitchFamily="34" charset="0"/>
              </a:rPr>
              <a:t>            W = ( w</a:t>
            </a:r>
            <a:r>
              <a:rPr lang="en-US" baseline="-25000" dirty="0">
                <a:latin typeface="Calibri" pitchFamily="34" charset="0"/>
                <a:cs typeface="Calibri" pitchFamily="34" charset="0"/>
              </a:rPr>
              <a:t>1</a:t>
            </a:r>
            <a:r>
              <a:rPr lang="en-US" dirty="0">
                <a:latin typeface="Calibri" pitchFamily="34" charset="0"/>
                <a:cs typeface="Calibri" pitchFamily="34" charset="0"/>
              </a:rPr>
              <a:t>, w</a:t>
            </a:r>
            <a:r>
              <a:rPr lang="en-US" baseline="-25000" dirty="0">
                <a:latin typeface="Calibri" pitchFamily="34" charset="0"/>
                <a:cs typeface="Calibri" pitchFamily="34" charset="0"/>
              </a:rPr>
              <a:t>2</a:t>
            </a:r>
            <a:r>
              <a:rPr lang="en-US" dirty="0">
                <a:latin typeface="Calibri" pitchFamily="34" charset="0"/>
                <a:cs typeface="Calibri" pitchFamily="34" charset="0"/>
              </a:rPr>
              <a:t>, … , </a:t>
            </a:r>
            <a:r>
              <a:rPr lang="en-US" dirty="0" err="1">
                <a:latin typeface="Calibri" pitchFamily="34" charset="0"/>
                <a:cs typeface="Calibri" pitchFamily="34" charset="0"/>
              </a:rPr>
              <a:t>w</a:t>
            </a:r>
            <a:r>
              <a:rPr lang="en-US" baseline="-25000" dirty="0" err="1">
                <a:latin typeface="Calibri" pitchFamily="34" charset="0"/>
                <a:cs typeface="Calibri" pitchFamily="34" charset="0"/>
              </a:rPr>
              <a:t>n</a:t>
            </a:r>
            <a:r>
              <a:rPr lang="en-US" dirty="0">
                <a:latin typeface="Calibri" pitchFamily="34" charset="0"/>
                <a:cs typeface="Calibri" pitchFamily="34" charset="0"/>
              </a:rPr>
              <a:t> )</a:t>
            </a:r>
            <a:endParaRPr lang="en-US" baseline="-25000" dirty="0">
              <a:latin typeface="Calibri" pitchFamily="34" charset="0"/>
              <a:cs typeface="Calibri" pitchFamily="34" charset="0"/>
            </a:endParaRPr>
          </a:p>
        </p:txBody>
      </p:sp>
      <p:sp>
        <p:nvSpPr>
          <p:cNvPr id="7" name="Title 6"/>
          <p:cNvSpPr>
            <a:spLocks noGrp="1"/>
          </p:cNvSpPr>
          <p:nvPr>
            <p:ph type="title"/>
          </p:nvPr>
        </p:nvSpPr>
        <p:spPr/>
        <p:txBody>
          <a:bodyPr/>
          <a:lstStyle/>
          <a:p>
            <a:r>
              <a:rPr lang="en-US" dirty="0"/>
              <a:t>i.e.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733550"/>
            <a:ext cx="1857375" cy="4286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3139183"/>
            <a:ext cx="1813550" cy="170405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3085211"/>
            <a:ext cx="1866471" cy="1723992"/>
          </a:xfrm>
          <a:prstGeom prst="rect">
            <a:avLst/>
          </a:prstGeom>
        </p:spPr>
      </p:pic>
      <p:sp>
        <p:nvSpPr>
          <p:cNvPr id="11" name="Right Arrow 10"/>
          <p:cNvSpPr/>
          <p:nvPr/>
        </p:nvSpPr>
        <p:spPr>
          <a:xfrm>
            <a:off x="3962400" y="3790950"/>
            <a:ext cx="609600" cy="30480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018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ext Placeholder 1"/>
          <p:cNvSpPr>
            <a:spLocks noGrp="1"/>
          </p:cNvSpPr>
          <p:nvPr>
            <p:ph type="body" idx="1"/>
          </p:nvPr>
        </p:nvSpPr>
        <p:spPr/>
        <p:txBody>
          <a:bodyPr/>
          <a:lstStyle/>
          <a:p>
            <a:pPr marL="285750" indent="-285750">
              <a:buFont typeface="Wingdings" pitchFamily="2" charset="2"/>
              <a:buChar char="§"/>
            </a:pPr>
            <a:r>
              <a:rPr lang="en-US" dirty="0">
                <a:latin typeface="Calibri" pitchFamily="34" charset="0"/>
                <a:cs typeface="Calibri" pitchFamily="34" charset="0"/>
              </a:rPr>
              <a:t>Most of the real world data is not </a:t>
            </a:r>
            <a:r>
              <a:rPr lang="en-US" b="1" dirty="0">
                <a:latin typeface="Calibri" pitchFamily="34" charset="0"/>
                <a:cs typeface="Calibri" pitchFamily="34" charset="0"/>
              </a:rPr>
              <a:t>linearly</a:t>
            </a:r>
            <a:r>
              <a:rPr lang="en-US" dirty="0">
                <a:latin typeface="Calibri" pitchFamily="34" charset="0"/>
                <a:cs typeface="Calibri" pitchFamily="34" charset="0"/>
              </a:rPr>
              <a:t> separable.</a:t>
            </a:r>
          </a:p>
        </p:txBody>
      </p:sp>
      <p:sp>
        <p:nvSpPr>
          <p:cNvPr id="3" name="Title 2"/>
          <p:cNvSpPr>
            <a:spLocks noGrp="1"/>
          </p:cNvSpPr>
          <p:nvPr>
            <p:ph type="title"/>
          </p:nvPr>
        </p:nvSpPr>
        <p:spPr/>
        <p:txBody>
          <a:bodyPr/>
          <a:lstStyle/>
          <a:p>
            <a:r>
              <a:rPr lang="en-US" dirty="0"/>
              <a:t>But…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647950"/>
            <a:ext cx="5257800" cy="2057400"/>
          </a:xfrm>
          <a:prstGeom prst="rect">
            <a:avLst/>
          </a:prstGeom>
        </p:spPr>
      </p:pic>
    </p:spTree>
    <p:extLst>
      <p:ext uri="{BB962C8B-B14F-4D97-AF65-F5344CB8AC3E}">
        <p14:creationId xmlns:p14="http://schemas.microsoft.com/office/powerpoint/2010/main" val="3582574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7" name="Title 6"/>
          <p:cNvSpPr>
            <a:spLocks noGrp="1"/>
          </p:cNvSpPr>
          <p:nvPr>
            <p:ph type="title"/>
          </p:nvPr>
        </p:nvSpPr>
        <p:spPr/>
        <p:txBody>
          <a:bodyPr/>
          <a:lstStyle/>
          <a:p>
            <a:r>
              <a:rPr lang="en-US" dirty="0"/>
              <a:t>Nuts and Bolts of Neural Networks</a:t>
            </a:r>
          </a:p>
        </p:txBody>
      </p:sp>
    </p:spTree>
    <p:extLst>
      <p:ext uri="{BB962C8B-B14F-4D97-AF65-F5344CB8AC3E}">
        <p14:creationId xmlns:p14="http://schemas.microsoft.com/office/powerpoint/2010/main" val="230300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dirty="0">
                <a:latin typeface="Calibri"/>
                <a:ea typeface="Calibri"/>
                <a:cs typeface="Calibri"/>
                <a:sym typeface="Calibri"/>
              </a:rPr>
              <a:t>What is Deep Learning ?</a:t>
            </a:r>
          </a:p>
        </p:txBody>
      </p:sp>
      <p:sp>
        <p:nvSpPr>
          <p:cNvPr id="74" name="Shape 74"/>
          <p:cNvSpPr txBox="1">
            <a:spLocks noGrp="1"/>
          </p:cNvSpPr>
          <p:nvPr>
            <p:ph type="body" idx="1"/>
          </p:nvPr>
        </p:nvSpPr>
        <p:spPr>
          <a:xfrm>
            <a:off x="311700" y="1152475"/>
            <a:ext cx="8520600" cy="3416400"/>
          </a:xfrm>
          <a:prstGeom prst="rect">
            <a:avLst/>
          </a:prstGeom>
        </p:spPr>
        <p:txBody>
          <a:bodyPr lIns="91425" tIns="91425" rIns="91425" bIns="91425" anchor="ctr" anchorCtr="0">
            <a:noAutofit/>
          </a:bodyPr>
          <a:lstStyle/>
          <a:p>
            <a:pPr lvl="0" algn="ctr" rtl="0">
              <a:spcBef>
                <a:spcPts val="800"/>
              </a:spcBef>
              <a:spcAft>
                <a:spcPts val="0"/>
              </a:spcAft>
              <a:buClr>
                <a:schemeClr val="dk1"/>
              </a:buClr>
              <a:buSzPct val="34375"/>
              <a:buFont typeface="Arial"/>
              <a:buNone/>
            </a:pPr>
            <a:r>
              <a:rPr lang="en" sz="3200" dirty="0">
                <a:solidFill>
                  <a:schemeClr val="dk1"/>
                </a:solidFill>
                <a:latin typeface="Calibri"/>
                <a:ea typeface="Calibri"/>
                <a:cs typeface="Calibri"/>
                <a:sym typeface="Calibri"/>
              </a:rPr>
              <a:t>“Its about learning complex concepts from simpler ones” – Ian Good fellow</a:t>
            </a:r>
          </a:p>
          <a:p>
            <a:pPr lvl="0">
              <a:spcBef>
                <a:spcPts val="0"/>
              </a:spcBef>
              <a:buNone/>
            </a:pPr>
            <a:endParaRPr dirty="0"/>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extLst>
      <p:ext uri="{BB962C8B-B14F-4D97-AF65-F5344CB8AC3E}">
        <p14:creationId xmlns:p14="http://schemas.microsoft.com/office/powerpoint/2010/main" val="2235856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Calibri" pitchFamily="34" charset="0"/>
                <a:cs typeface="Calibri" pitchFamily="34" charset="0"/>
              </a:rPr>
              <a:t>Artificial Neurons</a:t>
            </a: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ext Placeholder 1"/>
          <p:cNvSpPr>
            <a:spLocks noGrp="1"/>
          </p:cNvSpPr>
          <p:nvPr>
            <p:ph type="body" idx="1"/>
          </p:nvPr>
        </p:nvSpPr>
        <p:spPr/>
        <p:txBody>
          <a:bodyPr/>
          <a:lstStyle/>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164" y="1276350"/>
            <a:ext cx="3741762" cy="320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904135"/>
            <a:ext cx="3183810" cy="95593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357" y="2016176"/>
            <a:ext cx="2527443" cy="731852"/>
          </a:xfrm>
          <a:prstGeom prst="rect">
            <a:avLst/>
          </a:prstGeom>
        </p:spPr>
      </p:pic>
    </p:spTree>
    <p:extLst>
      <p:ext uri="{BB962C8B-B14F-4D97-AF65-F5344CB8AC3E}">
        <p14:creationId xmlns:p14="http://schemas.microsoft.com/office/powerpoint/2010/main" val="294746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Calibri" pitchFamily="34" charset="0"/>
                <a:cs typeface="Calibri" pitchFamily="34" charset="0"/>
              </a:rPr>
              <a:t>Activation Functions</a:t>
            </a: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5" y="1733550"/>
            <a:ext cx="8553450" cy="2571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Calibri" pitchFamily="34" charset="0"/>
                <a:cs typeface="Calibri" pitchFamily="34" charset="0"/>
              </a:rPr>
              <a:t>Activation Functions</a:t>
            </a:r>
          </a:p>
        </p:txBody>
      </p:sp>
      <p:sp>
        <p:nvSpPr>
          <p:cNvPr id="3" name="Text Placeholder 2"/>
          <p:cNvSpPr>
            <a:spLocks noGrp="1"/>
          </p:cNvSpPr>
          <p:nvPr>
            <p:ph type="body" idx="1"/>
          </p:nvPr>
        </p:nvSpPr>
        <p:spPr/>
        <p:txBody>
          <a:bodyPr/>
          <a:lstStyle/>
          <a:p>
            <a:pPr>
              <a:buFont typeface="Arial" pitchFamily="34" charset="0"/>
              <a:buChar char="•"/>
            </a:pPr>
            <a:r>
              <a:rPr lang="en-US" sz="2000" b="1" dirty="0">
                <a:solidFill>
                  <a:schemeClr val="tx1"/>
                </a:solidFill>
                <a:latin typeface="Calibri" pitchFamily="34" charset="0"/>
                <a:cs typeface="Calibri" pitchFamily="34" charset="0"/>
              </a:rPr>
              <a:t>Sigmoid</a:t>
            </a:r>
            <a:r>
              <a:rPr lang="en-US" sz="2000" dirty="0">
                <a:solidFill>
                  <a:schemeClr val="tx1"/>
                </a:solidFill>
                <a:latin typeface="Calibri" pitchFamily="34" charset="0"/>
                <a:cs typeface="Calibri" pitchFamily="34" charset="0"/>
              </a:rPr>
              <a:t>: Gradients Saturate quickly</a:t>
            </a:r>
          </a:p>
          <a:p>
            <a:pPr>
              <a:buFont typeface="Arial" pitchFamily="34" charset="0"/>
              <a:buChar char="•"/>
            </a:pPr>
            <a:endParaRPr lang="en-US" sz="2000" b="1" dirty="0">
              <a:solidFill>
                <a:schemeClr val="tx1"/>
              </a:solidFill>
              <a:latin typeface="Calibri" pitchFamily="34" charset="0"/>
              <a:cs typeface="Calibri" pitchFamily="34" charset="0"/>
            </a:endParaRPr>
          </a:p>
          <a:p>
            <a:pPr>
              <a:buFont typeface="Arial" pitchFamily="34" charset="0"/>
              <a:buChar char="•"/>
            </a:pPr>
            <a:r>
              <a:rPr lang="en-US" sz="2000" b="1" dirty="0" err="1">
                <a:solidFill>
                  <a:schemeClr val="tx1"/>
                </a:solidFill>
                <a:latin typeface="Calibri" pitchFamily="34" charset="0"/>
                <a:cs typeface="Calibri" pitchFamily="34" charset="0"/>
              </a:rPr>
              <a:t>Tanh</a:t>
            </a:r>
            <a:r>
              <a:rPr lang="en-US" sz="2000" dirty="0">
                <a:solidFill>
                  <a:schemeClr val="tx1"/>
                </a:solidFill>
                <a:latin typeface="Calibri" pitchFamily="34" charset="0"/>
                <a:cs typeface="Calibri" pitchFamily="34" charset="0"/>
              </a:rPr>
              <a:t>: Zero-centered and thus preferred over sigmoid </a:t>
            </a:r>
            <a:endParaRPr lang="en-US" sz="2000" b="1" dirty="0">
              <a:solidFill>
                <a:schemeClr val="tx1"/>
              </a:solidFill>
              <a:latin typeface="Calibri" pitchFamily="34" charset="0"/>
              <a:cs typeface="Calibri" pitchFamily="34" charset="0"/>
            </a:endParaRPr>
          </a:p>
          <a:p>
            <a:pPr>
              <a:buFont typeface="Arial" pitchFamily="34" charset="0"/>
              <a:buChar char="•"/>
            </a:pPr>
            <a:endParaRPr lang="en-US" sz="2000" b="1" dirty="0">
              <a:solidFill>
                <a:schemeClr val="tx1"/>
              </a:solidFill>
              <a:latin typeface="Calibri" pitchFamily="34" charset="0"/>
              <a:cs typeface="Calibri" pitchFamily="34" charset="0"/>
            </a:endParaRPr>
          </a:p>
          <a:p>
            <a:pPr>
              <a:buFont typeface="Arial" pitchFamily="34" charset="0"/>
              <a:buChar char="•"/>
            </a:pPr>
            <a:r>
              <a:rPr lang="en-US" sz="2000" b="1" dirty="0" err="1">
                <a:solidFill>
                  <a:schemeClr val="tx1"/>
                </a:solidFill>
                <a:latin typeface="Calibri" pitchFamily="34" charset="0"/>
                <a:cs typeface="Calibri" pitchFamily="34" charset="0"/>
              </a:rPr>
              <a:t>Relu</a:t>
            </a:r>
            <a:r>
              <a:rPr lang="en-US" sz="2000" dirty="0">
                <a:solidFill>
                  <a:schemeClr val="tx1"/>
                </a:solidFill>
                <a:latin typeface="Calibri" pitchFamily="34" charset="0"/>
                <a:cs typeface="Calibri" pitchFamily="34" charset="0"/>
              </a:rPr>
              <a:t>: shows faster convergence, simpler, </a:t>
            </a:r>
          </a:p>
          <a:p>
            <a:r>
              <a:rPr lang="en-US" sz="2000" dirty="0">
                <a:solidFill>
                  <a:schemeClr val="tx1"/>
                </a:solidFill>
                <a:latin typeface="Calibri" pitchFamily="34" charset="0"/>
                <a:cs typeface="Calibri" pitchFamily="34" charset="0"/>
              </a:rPr>
              <a:t> and avoids the problem of vanishing gradients.</a:t>
            </a:r>
          </a:p>
          <a:p>
            <a:pPr>
              <a:buFont typeface="Arial" pitchFamily="34" charset="0"/>
              <a:buChar char="•"/>
            </a:pPr>
            <a:endParaRPr lang="en-US" sz="2000" dirty="0">
              <a:solidFill>
                <a:schemeClr val="tx1"/>
              </a:solidFill>
              <a:latin typeface="Calibri" pitchFamily="34" charset="0"/>
              <a:cs typeface="Calibri" pitchFamily="34" charset="0"/>
            </a:endParaRPr>
          </a:p>
          <a:p>
            <a:pPr>
              <a:buFont typeface="Courier New" pitchFamily="49" charset="0"/>
              <a:buChar char="o"/>
            </a:pPr>
            <a:endParaRPr lang="en-US" dirty="0">
              <a:latin typeface="Calibri" pitchFamily="34" charset="0"/>
              <a:cs typeface="Calibri" pitchFamily="34" charset="0"/>
            </a:endParaRPr>
          </a:p>
          <a:p>
            <a:pPr>
              <a:buFont typeface="Arial" pitchFamily="34" charset="0"/>
              <a:buChar char="•"/>
            </a:pPr>
            <a:endParaRPr lang="en-US"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7" name="Picture 6" descr="tanh.jpeg"/>
          <p:cNvPicPr>
            <a:picLocks noChangeAspect="1"/>
          </p:cNvPicPr>
          <p:nvPr/>
        </p:nvPicPr>
        <p:blipFill>
          <a:blip r:embed="rId3"/>
          <a:stretch>
            <a:fillRect/>
          </a:stretch>
        </p:blipFill>
        <p:spPr>
          <a:xfrm>
            <a:off x="6743678" y="2181652"/>
            <a:ext cx="1596492" cy="1075897"/>
          </a:xfrm>
          <a:prstGeom prst="rect">
            <a:avLst/>
          </a:prstGeom>
        </p:spPr>
      </p:pic>
      <p:pic>
        <p:nvPicPr>
          <p:cNvPr id="8" name="Shape 231"/>
          <p:cNvPicPr preferRelativeResize="0"/>
          <p:nvPr/>
        </p:nvPicPr>
        <p:blipFill rotWithShape="1">
          <a:blip r:embed="rId4">
            <a:alphaModFix/>
          </a:blip>
          <a:srcRect l="4880" t="9287" r="77622" b="58971"/>
          <a:stretch/>
        </p:blipFill>
        <p:spPr>
          <a:xfrm>
            <a:off x="7018137" y="1047750"/>
            <a:ext cx="1269042" cy="977210"/>
          </a:xfrm>
          <a:prstGeom prst="rect">
            <a:avLst/>
          </a:prstGeom>
          <a:noFill/>
          <a:ln>
            <a:noFill/>
          </a:ln>
        </p:spPr>
      </p:pic>
      <p:pic>
        <p:nvPicPr>
          <p:cNvPr id="9" name="Picture 8" descr="relu.jpeg"/>
          <p:cNvPicPr>
            <a:picLocks noChangeAspect="1"/>
          </p:cNvPicPr>
          <p:nvPr/>
        </p:nvPicPr>
        <p:blipFill>
          <a:blip r:embed="rId5"/>
          <a:stretch>
            <a:fillRect/>
          </a:stretch>
        </p:blipFill>
        <p:spPr>
          <a:xfrm>
            <a:off x="6749999" y="3409260"/>
            <a:ext cx="1698172" cy="1143000"/>
          </a:xfrm>
          <a:prstGeom prst="rect">
            <a:avLst/>
          </a:prstGeom>
        </p:spPr>
      </p:pic>
    </p:spTree>
    <p:extLst>
      <p:ext uri="{BB962C8B-B14F-4D97-AF65-F5344CB8AC3E}">
        <p14:creationId xmlns:p14="http://schemas.microsoft.com/office/powerpoint/2010/main" val="190775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Calibri" pitchFamily="34" charset="0"/>
                <a:cs typeface="Calibri" pitchFamily="34" charset="0"/>
              </a:rPr>
              <a:t>Neural Network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47" y="1247775"/>
            <a:ext cx="6313906" cy="3228976"/>
          </a:xfrm>
          <a:prstGeom prst="rect">
            <a:avLst/>
          </a:prstGeom>
        </p:spPr>
      </p:pic>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Calibri" pitchFamily="34" charset="0"/>
                <a:cs typeface="Calibri" pitchFamily="34" charset="0"/>
              </a:rPr>
              <a:t>Neural Network Components</a:t>
            </a:r>
          </a:p>
        </p:txBody>
      </p:sp>
      <p:sp>
        <p:nvSpPr>
          <p:cNvPr id="174" name="Shape 1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285750" lvl="0" indent="-285750">
              <a:spcBef>
                <a:spcPts val="0"/>
              </a:spcBef>
              <a:buFont typeface="Wingdings" pitchFamily="2" charset="2"/>
              <a:buChar char="§"/>
            </a:pPr>
            <a:r>
              <a:rPr lang="en" dirty="0">
                <a:latin typeface="Calibri" pitchFamily="34" charset="0"/>
                <a:cs typeface="Calibri" pitchFamily="34" charset="0"/>
              </a:rPr>
              <a:t>Input Layer</a:t>
            </a:r>
          </a:p>
          <a:p>
            <a:pPr marL="285750" lvl="0" indent="-285750">
              <a:spcBef>
                <a:spcPts val="0"/>
              </a:spcBef>
              <a:buFont typeface="Wingdings" pitchFamily="2" charset="2"/>
              <a:buChar char="§"/>
            </a:pPr>
            <a:r>
              <a:rPr lang="en" dirty="0">
                <a:latin typeface="Calibri" pitchFamily="34" charset="0"/>
                <a:cs typeface="Calibri" pitchFamily="34" charset="0"/>
              </a:rPr>
              <a:t>Hidden Layer</a:t>
            </a:r>
          </a:p>
          <a:p>
            <a:pPr marL="285750" lvl="0" indent="-285750">
              <a:spcBef>
                <a:spcPts val="0"/>
              </a:spcBef>
              <a:buFont typeface="Wingdings" pitchFamily="2" charset="2"/>
              <a:buChar char="§"/>
            </a:pPr>
            <a:r>
              <a:rPr lang="en" dirty="0">
                <a:latin typeface="Calibri" pitchFamily="34" charset="0"/>
                <a:cs typeface="Calibri" pitchFamily="34" charset="0"/>
              </a:rPr>
              <a:t>Output Layer</a:t>
            </a:r>
          </a:p>
          <a:p>
            <a:pPr marL="285750" lvl="0" indent="-285750">
              <a:spcBef>
                <a:spcPts val="0"/>
              </a:spcBef>
              <a:buFont typeface="Wingdings" pitchFamily="2" charset="2"/>
              <a:buChar char="§"/>
            </a:pPr>
            <a:r>
              <a:rPr lang="en" dirty="0">
                <a:latin typeface="Calibri" pitchFamily="34" charset="0"/>
                <a:cs typeface="Calibri" pitchFamily="34" charset="0"/>
              </a:rPr>
              <a:t>Loss Function</a:t>
            </a: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Calibri" pitchFamily="34" charset="0"/>
              <a:cs typeface="Calibr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So how does it learn? 	</a:t>
            </a:r>
          </a:p>
        </p:txBody>
      </p:sp>
      <p:sp>
        <p:nvSpPr>
          <p:cNvPr id="244" name="Shape 24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285750" lvl="0" indent="-285750">
              <a:buFont typeface="Wingdings" pitchFamily="2" charset="2"/>
              <a:buChar char="§"/>
            </a:pPr>
            <a:r>
              <a:rPr lang="en" b="1" dirty="0"/>
              <a:t>Loss function									</a:t>
            </a:r>
            <a:r>
              <a:rPr lang="en-US" dirty="0">
                <a:latin typeface="Calibri" pitchFamily="34" charset="0"/>
                <a:cs typeface="Calibri" pitchFamily="34" charset="0"/>
              </a:rPr>
              <a:t>A loss function Loss(x, y, w) quantifies how unhappy you would be if you used (current)w to make a prediction on x when the correct output is y.</a:t>
            </a:r>
          </a:p>
          <a:p>
            <a:pPr lvl="0"/>
            <a:r>
              <a:rPr lang="en" b="1" dirty="0"/>
              <a:t>	</a:t>
            </a:r>
          </a:p>
          <a:p>
            <a:pPr lvl="0">
              <a:spcBef>
                <a:spcPts val="0"/>
              </a:spcBef>
              <a:buNone/>
            </a:pPr>
            <a:endParaRPr dirty="0"/>
          </a:p>
          <a:p>
            <a:pPr lvl="0">
              <a:spcBef>
                <a:spcPts val="0"/>
              </a:spcBef>
              <a:buNone/>
            </a:pPr>
            <a:endParaRPr dirty="0"/>
          </a:p>
          <a:p>
            <a:pPr lvl="0">
              <a:spcBef>
                <a:spcPts val="0"/>
              </a:spcBef>
              <a:buNone/>
            </a:pPr>
            <a:endParaRPr dirty="0"/>
          </a:p>
        </p:txBody>
      </p:sp>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257550"/>
            <a:ext cx="2409825" cy="6191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836363"/>
            <a:ext cx="4400550" cy="1409700"/>
          </a:xfrm>
          <a:prstGeom prst="rect">
            <a:avLst/>
          </a:prstGeom>
        </p:spPr>
      </p:pic>
      <p:sp>
        <p:nvSpPr>
          <p:cNvPr id="8" name="TextBox 7"/>
          <p:cNvSpPr txBox="1"/>
          <p:nvPr/>
        </p:nvSpPr>
        <p:spPr>
          <a:xfrm>
            <a:off x="7391400" y="4552950"/>
            <a:ext cx="1686680" cy="307777"/>
          </a:xfrm>
          <a:prstGeom prst="rect">
            <a:avLst/>
          </a:prstGeom>
          <a:noFill/>
        </p:spPr>
        <p:txBody>
          <a:bodyPr wrap="none" rtlCol="0">
            <a:spAutoFit/>
          </a:bodyPr>
          <a:lstStyle/>
          <a:p>
            <a:r>
              <a:rPr lang="en-US" dirty="0"/>
              <a:t>Credit: MIT 6.S191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87" y="1047750"/>
            <a:ext cx="8658225" cy="1371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3316" y="2800350"/>
            <a:ext cx="4619625" cy="1524000"/>
          </a:xfrm>
          <a:prstGeom prst="rect">
            <a:avLst/>
          </a:prstGeom>
        </p:spPr>
      </p:pic>
    </p:spTree>
    <p:extLst>
      <p:ext uri="{BB962C8B-B14F-4D97-AF65-F5344CB8AC3E}">
        <p14:creationId xmlns:p14="http://schemas.microsoft.com/office/powerpoint/2010/main" val="3918811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a:xfrm>
            <a:off x="311700" y="438150"/>
            <a:ext cx="8520600" cy="572700"/>
          </a:xfrm>
        </p:spPr>
        <p:txBody>
          <a:bodyPr/>
          <a:lstStyle/>
          <a:p>
            <a:r>
              <a:rPr lang="en-US" dirty="0">
                <a:latin typeface="Calibri" pitchFamily="34" charset="0"/>
                <a:cs typeface="Calibri" pitchFamily="34" charset="0"/>
              </a:rPr>
              <a:t>Loss is function of parameters (theta) :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306" y="1142572"/>
            <a:ext cx="6067425" cy="3076575"/>
          </a:xfrm>
          <a:prstGeom prst="rect">
            <a:avLst/>
          </a:prstGeom>
        </p:spPr>
      </p:pic>
      <p:sp>
        <p:nvSpPr>
          <p:cNvPr id="2" name="TextBox 1"/>
          <p:cNvSpPr txBox="1"/>
          <p:nvPr/>
        </p:nvSpPr>
        <p:spPr>
          <a:xfrm>
            <a:off x="5588218" y="4552171"/>
            <a:ext cx="3605474" cy="307777"/>
          </a:xfrm>
          <a:prstGeom prst="rect">
            <a:avLst/>
          </a:prstGeom>
          <a:noFill/>
        </p:spPr>
        <p:txBody>
          <a:bodyPr wrap="none" rtlCol="0">
            <a:spAutoFit/>
          </a:bodyPr>
          <a:lstStyle/>
          <a:p>
            <a:r>
              <a:rPr lang="en-US" dirty="0"/>
              <a:t>Source: Machine Learning – Ng (</a:t>
            </a:r>
            <a:r>
              <a:rPr lang="en-US" dirty="0" err="1"/>
              <a:t>Coursera</a:t>
            </a:r>
            <a:r>
              <a:rPr lang="en-US" dirty="0"/>
              <a:t>)</a:t>
            </a:r>
          </a:p>
        </p:txBody>
      </p:sp>
    </p:spTree>
    <p:extLst>
      <p:ext uri="{BB962C8B-B14F-4D97-AF65-F5344CB8AC3E}">
        <p14:creationId xmlns:p14="http://schemas.microsoft.com/office/powerpoint/2010/main" val="207220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latin typeface="Calibri" pitchFamily="34" charset="0"/>
                <a:cs typeface="Calibri" pitchFamily="34" charset="0"/>
              </a:rPr>
              <a:t>Gradient Descent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971550"/>
            <a:ext cx="6515100" cy="3171825"/>
          </a:xfrm>
          <a:prstGeom prst="rect">
            <a:avLst/>
          </a:prstGeom>
        </p:spPr>
      </p:pic>
    </p:spTree>
    <p:extLst>
      <p:ext uri="{BB962C8B-B14F-4D97-AF65-F5344CB8AC3E}">
        <p14:creationId xmlns:p14="http://schemas.microsoft.com/office/powerpoint/2010/main" val="3379235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latin typeface="Calibri" pitchFamily="34" charset="0"/>
                <a:cs typeface="Calibri" pitchFamily="34" charset="0"/>
              </a:rPr>
              <a:t>Gradient Descent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904607"/>
            <a:ext cx="6096000" cy="3267075"/>
          </a:xfrm>
          <a:prstGeom prst="rect">
            <a:avLst/>
          </a:prstGeom>
        </p:spPr>
      </p:pic>
    </p:spTree>
    <p:extLst>
      <p:ext uri="{BB962C8B-B14F-4D97-AF65-F5344CB8AC3E}">
        <p14:creationId xmlns:p14="http://schemas.microsoft.com/office/powerpoint/2010/main" val="9033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1"/>
          </p:nvPr>
        </p:nvSpPr>
        <p:spPr>
          <a:xfrm>
            <a:off x="311700" y="895350"/>
            <a:ext cx="8520600" cy="3673525"/>
          </a:xfrm>
          <a:prstGeom prst="rect">
            <a:avLst/>
          </a:prstGeom>
        </p:spPr>
        <p:txBody>
          <a:bodyPr lIns="91425" tIns="91425" rIns="91425" bIns="91425" anchor="t" anchorCtr="0">
            <a:noAutofit/>
          </a:bodyPr>
          <a:lstStyle/>
          <a:p>
            <a:pPr lvl="0">
              <a:spcBef>
                <a:spcPts val="0"/>
              </a:spcBef>
              <a:buNone/>
            </a:pPr>
            <a:r>
              <a:rPr lang="en" dirty="0">
                <a:latin typeface="Calibri" pitchFamily="34" charset="0"/>
                <a:cs typeface="Calibri" pitchFamily="34" charset="0"/>
              </a:rPr>
              <a:t>It is the “</a:t>
            </a:r>
            <a:r>
              <a:rPr lang="en" b="1" dirty="0">
                <a:latin typeface="Calibri" pitchFamily="34" charset="0"/>
                <a:cs typeface="Calibri" pitchFamily="34" charset="0"/>
              </a:rPr>
              <a:t>HOLY GRAIL</a:t>
            </a:r>
            <a:r>
              <a:rPr lang="en" dirty="0">
                <a:latin typeface="Calibri" pitchFamily="34" charset="0"/>
                <a:cs typeface="Calibri" pitchFamily="34" charset="0"/>
              </a:rPr>
              <a:t>” of A.I.</a:t>
            </a:r>
          </a:p>
          <a:p>
            <a:pPr lvl="0">
              <a:spcBef>
                <a:spcPts val="0"/>
              </a:spcBef>
              <a:buNone/>
            </a:pPr>
            <a:r>
              <a:rPr lang="en" dirty="0">
                <a:latin typeface="Calibri" pitchFamily="34" charset="0"/>
                <a:cs typeface="Calibri" pitchFamily="34" charset="0"/>
              </a:rPr>
              <a:t>Google, Microsoft and other big giants are all investing huge money in deep learning.</a:t>
            </a:r>
          </a:p>
          <a:p>
            <a:pPr lvl="0">
              <a:spcBef>
                <a:spcPts val="0"/>
              </a:spcBef>
              <a:buNone/>
            </a:pPr>
            <a:endParaRPr lang="en-US" dirty="0">
              <a:latin typeface="Calibri" pitchFamily="34" charset="0"/>
              <a:cs typeface="Calibri" pitchFamily="34" charset="0"/>
            </a:endParaRPr>
          </a:p>
          <a:p>
            <a:pPr lvl="0">
              <a:spcBef>
                <a:spcPts val="0"/>
              </a:spcBef>
              <a:buNone/>
            </a:pPr>
            <a:r>
              <a:rPr lang="en-US" dirty="0">
                <a:latin typeface="Calibri" pitchFamily="34" charset="0"/>
                <a:cs typeface="Calibri" pitchFamily="34" charset="0"/>
              </a:rPr>
              <a:t>Artificial intelligence is the new electricity – Andrew NG</a:t>
            </a:r>
          </a:p>
          <a:p>
            <a:r>
              <a:rPr lang="en-US" sz="1600" dirty="0">
                <a:latin typeface="Calibri" pitchFamily="34" charset="0"/>
                <a:cs typeface="Calibri" pitchFamily="34" charset="0"/>
              </a:rPr>
              <a:t>Deep Learning Market worth 1,722.9 Million USD by 2022 – marketsandmarkets.com</a:t>
            </a:r>
          </a:p>
          <a:p>
            <a:pPr lvl="0">
              <a:spcBef>
                <a:spcPts val="0"/>
              </a:spcBef>
              <a:buNone/>
            </a:pPr>
            <a:endParaRPr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latin typeface="Calibri" pitchFamily="34" charset="0"/>
                <a:cs typeface="Calibri" pitchFamily="34" charset="0"/>
              </a:rPr>
              <a:t>Gradient Descent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982947"/>
            <a:ext cx="6534150" cy="3190875"/>
          </a:xfrm>
          <a:prstGeom prst="rect">
            <a:avLst/>
          </a:prstGeom>
        </p:spPr>
      </p:pic>
    </p:spTree>
    <p:extLst>
      <p:ext uri="{BB962C8B-B14F-4D97-AF65-F5344CB8AC3E}">
        <p14:creationId xmlns:p14="http://schemas.microsoft.com/office/powerpoint/2010/main" val="1143754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latin typeface="Calibri" pitchFamily="34" charset="0"/>
                <a:cs typeface="Calibri" pitchFamily="34" charset="0"/>
              </a:rPr>
              <a:t>Gradient Descent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82" y="938212"/>
            <a:ext cx="6334125" cy="3267075"/>
          </a:xfrm>
          <a:prstGeom prst="rect">
            <a:avLst/>
          </a:prstGeom>
        </p:spPr>
      </p:pic>
    </p:spTree>
    <p:extLst>
      <p:ext uri="{BB962C8B-B14F-4D97-AF65-F5344CB8AC3E}">
        <p14:creationId xmlns:p14="http://schemas.microsoft.com/office/powerpoint/2010/main" val="4107699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3" name="Title 2"/>
          <p:cNvSpPr>
            <a:spLocks noGrp="1"/>
          </p:cNvSpPr>
          <p:nvPr>
            <p:ph type="title"/>
          </p:nvPr>
        </p:nvSpPr>
        <p:spPr/>
        <p:txBody>
          <a:bodyPr/>
          <a:lstStyle/>
          <a:p>
            <a:r>
              <a:rPr lang="en-US" dirty="0">
                <a:latin typeface="Calibri" pitchFamily="34" charset="0"/>
                <a:cs typeface="Calibri" pitchFamily="34" charset="0"/>
              </a:rPr>
              <a:t>Gradient Descent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895350"/>
            <a:ext cx="6238875" cy="3228975"/>
          </a:xfrm>
          <a:prstGeom prst="rect">
            <a:avLst/>
          </a:prstGeom>
        </p:spPr>
      </p:pic>
    </p:spTree>
    <p:extLst>
      <p:ext uri="{BB962C8B-B14F-4D97-AF65-F5344CB8AC3E}">
        <p14:creationId xmlns:p14="http://schemas.microsoft.com/office/powerpoint/2010/main" val="1567511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Calibri" pitchFamily="34" charset="0"/>
                <a:cs typeface="Calibri" pitchFamily="34" charset="0"/>
              </a:rPr>
              <a:t>Stochastic Gradient Descent (SGD) :</a:t>
            </a:r>
          </a:p>
        </p:txBody>
      </p:sp>
      <p:sp>
        <p:nvSpPr>
          <p:cNvPr id="237" name="Shape 23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pPr>
            <a:r>
              <a:rPr lang="en" dirty="0"/>
              <a:t>   Repeat  {</a:t>
            </a:r>
          </a:p>
          <a:p>
            <a:pPr lvl="0">
              <a:spcBef>
                <a:spcPts val="0"/>
              </a:spcBef>
            </a:pPr>
            <a:r>
              <a:rPr lang="en" dirty="0"/>
              <a:t>	1. Calculate class label for X</a:t>
            </a:r>
            <a:r>
              <a:rPr lang="en" baseline="30000" dirty="0"/>
              <a:t>(i) </a:t>
            </a:r>
          </a:p>
          <a:p>
            <a:pPr lvl="0">
              <a:spcBef>
                <a:spcPts val="0"/>
              </a:spcBef>
            </a:pPr>
            <a:r>
              <a:rPr lang="en" dirty="0"/>
              <a:t>	2. Calculate cost</a:t>
            </a:r>
          </a:p>
          <a:p>
            <a:pPr lvl="0">
              <a:spcBef>
                <a:spcPts val="0"/>
              </a:spcBef>
            </a:pPr>
            <a:r>
              <a:rPr lang="en" dirty="0"/>
              <a:t>	3. Compute </a:t>
            </a:r>
          </a:p>
          <a:p>
            <a:pPr lvl="0">
              <a:spcBef>
                <a:spcPts val="0"/>
              </a:spcBef>
            </a:pPr>
            <a:r>
              <a:rPr lang="en" dirty="0"/>
              <a:t>	4. Update parameters :</a:t>
            </a:r>
          </a:p>
          <a:p>
            <a:pPr lvl="0">
              <a:spcBef>
                <a:spcPts val="0"/>
              </a:spcBef>
            </a:pPr>
            <a:r>
              <a:rPr lang="en" dirty="0"/>
              <a:t>		</a:t>
            </a:r>
          </a:p>
          <a:p>
            <a:pPr lvl="0">
              <a:spcBef>
                <a:spcPts val="0"/>
              </a:spcBef>
            </a:pPr>
            <a:r>
              <a:rPr lang="en" dirty="0"/>
              <a:t>     }</a:t>
            </a:r>
          </a:p>
        </p:txBody>
      </p:sp>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47950"/>
            <a:ext cx="609600" cy="62865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562350"/>
            <a:ext cx="2266950" cy="990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2950"/>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581149"/>
            <a:ext cx="8324850" cy="1762125"/>
          </a:xfrm>
          <a:prstGeom prst="rect">
            <a:avLst/>
          </a:prstGeom>
        </p:spPr>
      </p:pic>
    </p:spTree>
    <p:extLst>
      <p:ext uri="{BB962C8B-B14F-4D97-AF65-F5344CB8AC3E}">
        <p14:creationId xmlns:p14="http://schemas.microsoft.com/office/powerpoint/2010/main" val="613155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47750"/>
            <a:ext cx="8505825" cy="2990850"/>
          </a:xfrm>
          <a:prstGeom prst="rect">
            <a:avLst/>
          </a:prstGeom>
        </p:spPr>
      </p:pic>
    </p:spTree>
    <p:extLst>
      <p:ext uri="{BB962C8B-B14F-4D97-AF65-F5344CB8AC3E}">
        <p14:creationId xmlns:p14="http://schemas.microsoft.com/office/powerpoint/2010/main" val="4284895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1090612"/>
            <a:ext cx="8343900" cy="2962275"/>
          </a:xfrm>
          <a:prstGeom prst="rect">
            <a:avLst/>
          </a:prstGeom>
        </p:spPr>
      </p:pic>
    </p:spTree>
    <p:extLst>
      <p:ext uri="{BB962C8B-B14F-4D97-AF65-F5344CB8AC3E}">
        <p14:creationId xmlns:p14="http://schemas.microsoft.com/office/powerpoint/2010/main" val="276751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2" y="1009650"/>
            <a:ext cx="8372475" cy="3124200"/>
          </a:xfrm>
          <a:prstGeom prst="rect">
            <a:avLst/>
          </a:prstGeom>
        </p:spPr>
      </p:pic>
    </p:spTree>
    <p:extLst>
      <p:ext uri="{BB962C8B-B14F-4D97-AF65-F5344CB8AC3E}">
        <p14:creationId xmlns:p14="http://schemas.microsoft.com/office/powerpoint/2010/main" val="843839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895350"/>
            <a:ext cx="8401050" cy="3352800"/>
          </a:xfrm>
          <a:prstGeom prst="rect">
            <a:avLst/>
          </a:prstGeom>
        </p:spPr>
      </p:pic>
    </p:spTree>
    <p:extLst>
      <p:ext uri="{BB962C8B-B14F-4D97-AF65-F5344CB8AC3E}">
        <p14:creationId xmlns:p14="http://schemas.microsoft.com/office/powerpoint/2010/main" val="1787546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2" y="976312"/>
            <a:ext cx="8372475" cy="3190875"/>
          </a:xfrm>
          <a:prstGeom prst="rect">
            <a:avLst/>
          </a:prstGeom>
        </p:spPr>
      </p:pic>
    </p:spTree>
    <p:extLst>
      <p:ext uri="{BB962C8B-B14F-4D97-AF65-F5344CB8AC3E}">
        <p14:creationId xmlns:p14="http://schemas.microsoft.com/office/powerpoint/2010/main" val="245195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dirty="0">
                <a:latin typeface="Calibri"/>
                <a:ea typeface="Calibri"/>
                <a:cs typeface="Calibri"/>
                <a:sym typeface="Calibri"/>
              </a:rPr>
              <a:t>What are its applications ? </a:t>
            </a:r>
          </a:p>
        </p:txBody>
      </p:sp>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ctr" anchorCtr="0">
            <a:noAutofit/>
          </a:bodyPr>
          <a:lstStyle/>
          <a:p>
            <a:pPr lvl="0" algn="ctr" rtl="0">
              <a:spcBef>
                <a:spcPts val="2100"/>
              </a:spcBef>
              <a:spcAft>
                <a:spcPts val="0"/>
              </a:spcAft>
              <a:buClr>
                <a:schemeClr val="dk1"/>
              </a:buClr>
              <a:buSzPct val="25000"/>
              <a:buFont typeface="Arial"/>
              <a:buNone/>
            </a:pPr>
            <a:r>
              <a:rPr lang="en" sz="8800" b="1" dirty="0">
                <a:solidFill>
                  <a:schemeClr val="dk1"/>
                </a:solidFill>
                <a:latin typeface="Calibri"/>
                <a:ea typeface="Calibri"/>
                <a:cs typeface="Calibri"/>
                <a:sym typeface="Calibri"/>
              </a:rPr>
              <a:t>INFINITE</a:t>
            </a:r>
          </a:p>
          <a:p>
            <a:pPr lvl="0" rtl="0">
              <a:spcBef>
                <a:spcPts val="0"/>
              </a:spcBef>
              <a:buNone/>
            </a:pPr>
            <a:endParaRPr dirty="0"/>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2950"/>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971550"/>
            <a:ext cx="8201025" cy="3133725"/>
          </a:xfrm>
          <a:prstGeom prst="rect">
            <a:avLst/>
          </a:prstGeom>
        </p:spPr>
      </p:pic>
    </p:spTree>
    <p:extLst>
      <p:ext uri="{BB962C8B-B14F-4D97-AF65-F5344CB8AC3E}">
        <p14:creationId xmlns:p14="http://schemas.microsoft.com/office/powerpoint/2010/main" val="3539229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 y="862012"/>
            <a:ext cx="8524875" cy="3419475"/>
          </a:xfrm>
          <a:prstGeom prst="rect">
            <a:avLst/>
          </a:prstGeom>
        </p:spPr>
      </p:pic>
    </p:spTree>
    <p:extLst>
      <p:ext uri="{BB962C8B-B14F-4D97-AF65-F5344CB8AC3E}">
        <p14:creationId xmlns:p14="http://schemas.microsoft.com/office/powerpoint/2010/main" val="4032064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923925"/>
            <a:ext cx="8391525" cy="3295650"/>
          </a:xfrm>
          <a:prstGeom prst="rect">
            <a:avLst/>
          </a:prstGeom>
        </p:spPr>
      </p:pic>
    </p:spTree>
    <p:extLst>
      <p:ext uri="{BB962C8B-B14F-4D97-AF65-F5344CB8AC3E}">
        <p14:creationId xmlns:p14="http://schemas.microsoft.com/office/powerpoint/2010/main" val="1755744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
        <p:nvSpPr>
          <p:cNvPr id="9" name="Title 8"/>
          <p:cNvSpPr>
            <a:spLocks noGrp="1"/>
          </p:cNvSpPr>
          <p:nvPr>
            <p:ph type="title"/>
          </p:nvPr>
        </p:nvSpPr>
        <p:spPr>
          <a:xfrm>
            <a:off x="297685" y="380657"/>
            <a:ext cx="8520600" cy="572700"/>
          </a:xfrm>
        </p:spPr>
        <p:txBody>
          <a:bodyPr/>
          <a:lstStyle/>
          <a:p>
            <a:r>
              <a:rPr lang="en-US" dirty="0">
                <a:latin typeface="Calibri" pitchFamily="34" charset="0"/>
                <a:cs typeface="Calibri" pitchFamily="34" charset="0"/>
              </a:rPr>
              <a:t>Back-Propagation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947737"/>
            <a:ext cx="8334375" cy="3248025"/>
          </a:xfrm>
          <a:prstGeom prst="rect">
            <a:avLst/>
          </a:prstGeom>
        </p:spPr>
      </p:pic>
    </p:spTree>
    <p:extLst>
      <p:ext uri="{BB962C8B-B14F-4D97-AF65-F5344CB8AC3E}">
        <p14:creationId xmlns:p14="http://schemas.microsoft.com/office/powerpoint/2010/main" val="3846250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2" name="Title 1"/>
          <p:cNvSpPr>
            <a:spLocks noGrp="1"/>
          </p:cNvSpPr>
          <p:nvPr>
            <p:ph type="title"/>
          </p:nvPr>
        </p:nvSpPr>
        <p:spPr/>
        <p:txBody>
          <a:bodyPr/>
          <a:lstStyle/>
          <a:p>
            <a:r>
              <a:rPr lang="en-US" dirty="0">
                <a:latin typeface="Calibri" pitchFamily="34" charset="0"/>
                <a:cs typeface="Calibri" pitchFamily="34" charset="0"/>
              </a:rPr>
              <a:t>Choosing a learning rate</a:t>
            </a:r>
          </a:p>
        </p:txBody>
      </p:sp>
      <p:sp>
        <p:nvSpPr>
          <p:cNvPr id="6" name="Text Placeholder 5"/>
          <p:cNvSpPr>
            <a:spLocks noGrp="1"/>
          </p:cNvSpPr>
          <p:nvPr>
            <p:ph type="body" idx="1"/>
          </p:nvPr>
        </p:nvSpPr>
        <p:spPr/>
        <p:txBody>
          <a:bodyPr/>
          <a:lstStyle/>
          <a:p>
            <a:endParaRPr lang="en-US" dirty="0"/>
          </a:p>
          <a:p>
            <a:endParaRPr lang="en-US" dirty="0"/>
          </a:p>
          <a:p>
            <a:r>
              <a:rPr lang="en-US" dirty="0"/>
              <a:t>Too Big :				Too Small :</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00150"/>
            <a:ext cx="2266950" cy="990600"/>
          </a:xfrm>
          <a:prstGeom prst="rect">
            <a:avLst/>
          </a:prstGeom>
        </p:spPr>
      </p:pic>
      <p:cxnSp>
        <p:nvCxnSpPr>
          <p:cNvPr id="20" name="Straight Arrow Connector 19"/>
          <p:cNvCxnSpPr/>
          <p:nvPr/>
        </p:nvCxnSpPr>
        <p:spPr>
          <a:xfrm flipV="1">
            <a:off x="3810000" y="1774861"/>
            <a:ext cx="4572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 r="51541" b="25403"/>
          <a:stretch/>
        </p:blipFill>
        <p:spPr>
          <a:xfrm>
            <a:off x="1402465" y="2495550"/>
            <a:ext cx="2636135" cy="2259544"/>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49646" r="-5333" b="25309"/>
          <a:stretch/>
        </p:blipFill>
        <p:spPr>
          <a:xfrm>
            <a:off x="5562600" y="2600403"/>
            <a:ext cx="3025217" cy="215468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11" name="Title 10">
            <a:extLst>
              <a:ext uri="{FF2B5EF4-FFF2-40B4-BE49-F238E27FC236}">
                <a16:creationId xmlns:a16="http://schemas.microsoft.com/office/drawing/2014/main" id="{07D5F297-0C75-4F62-B3A8-1607ABE55DD3}"/>
              </a:ext>
            </a:extLst>
          </p:cNvPr>
          <p:cNvSpPr>
            <a:spLocks noGrp="1"/>
          </p:cNvSpPr>
          <p:nvPr>
            <p:ph type="title"/>
          </p:nvPr>
        </p:nvSpPr>
        <p:spPr/>
        <p:txBody>
          <a:bodyPr/>
          <a:lstStyle/>
          <a:p>
            <a:r>
              <a:rPr lang="en-US" dirty="0"/>
              <a:t>Let’s Code!</a:t>
            </a:r>
          </a:p>
        </p:txBody>
      </p:sp>
    </p:spTree>
    <p:extLst>
      <p:ext uri="{BB962C8B-B14F-4D97-AF65-F5344CB8AC3E}">
        <p14:creationId xmlns:p14="http://schemas.microsoft.com/office/powerpoint/2010/main" val="360681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182" y="1276350"/>
            <a:ext cx="8197144" cy="3171826"/>
          </a:xfrm>
          <a:prstGeom prst="rect">
            <a:avLst/>
          </a:prstGeom>
        </p:spPr>
      </p:pic>
      <p:sp>
        <p:nvSpPr>
          <p:cNvPr id="5" name="Rectangle 4"/>
          <p:cNvSpPr/>
          <p:nvPr/>
        </p:nvSpPr>
        <p:spPr>
          <a:xfrm>
            <a:off x="0" y="4914900"/>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2101873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CNN Structure</a:t>
            </a:r>
          </a:p>
        </p:txBody>
      </p:sp>
      <p:pic>
        <p:nvPicPr>
          <p:cNvPr id="4" name="Picture 3" descr="split_Deep-Learning-For-Perception-Dr. Sibt-091"/>
          <p:cNvPicPr>
            <a:picLocks noGrp="1" noChangeAspect="1"/>
          </p:cNvPicPr>
          <p:nvPr/>
        </p:nvPicPr>
        <p:blipFill rotWithShape="1">
          <a:blip r:embed="rId2" cstate="print">
            <a:lum/>
            <a:extLst>
              <a:ext uri="{28A0092B-C50C-407E-A947-70E740481C1C}">
                <a14:useLocalDpi xmlns:a14="http://schemas.microsoft.com/office/drawing/2010/main" val="0"/>
              </a:ext>
            </a:extLst>
          </a:blip>
          <a:srcRect l="4808" t="24652" r="4775" b="5513"/>
          <a:stretch/>
        </p:blipFill>
        <p:spPr>
          <a:xfrm>
            <a:off x="2209800" y="1047750"/>
            <a:ext cx="5128326" cy="2994042"/>
          </a:xfrm>
          <a:prstGeom prst="rect">
            <a:avLst/>
          </a:prstGeom>
        </p:spPr>
      </p:pic>
      <mc:AlternateContent xmlns:mc="http://schemas.openxmlformats.org/markup-compatibility/2006" xmlns:a14="http://schemas.microsoft.com/office/drawing/2010/main">
        <mc:Choice Requires="a14">
          <p:sp>
            <p:nvSpPr>
              <p:cNvPr id="5" name="Text Placeholder 4"/>
              <p:cNvSpPr txBox="1">
                <a:spLocks noGrp="1"/>
              </p:cNvSpPr>
              <p:nvPr>
                <p:ph type="body" idx="1"/>
              </p:nvPr>
            </p:nvSpPr>
            <p:spPr>
              <a:xfrm>
                <a:off x="2209800" y="4114306"/>
                <a:ext cx="4735882" cy="584169"/>
              </a:xfrm>
              <a:prstGeom prst="rect">
                <a:avLst/>
              </a:prstGeom>
              <a:noFill/>
            </p:spPr>
            <p:txBody>
              <a:bodyPr wrap="none" rtlCol="0">
                <a:spAutoFit/>
              </a:bodyPr>
              <a:lstStyle/>
              <a:p>
                <a14:m>
                  <m:oMath xmlns:m="http://schemas.openxmlformats.org/officeDocument/2006/math">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b="0" i="1" smtClean="0">
                                <a:latin typeface="Cambria Math"/>
                              </a:rPr>
                              <m:t>𝐶𝑜𝑛𝑣</m:t>
                            </m:r>
                            <m:r>
                              <a:rPr lang="en-US" sz="2000" b="0" i="1" smtClean="0">
                                <a:latin typeface="Cambria Math"/>
                              </a:rPr>
                              <m:t>, </m:t>
                            </m:r>
                            <m:r>
                              <a:rPr lang="en-US" sz="2000" b="0" i="1" smtClean="0">
                                <a:latin typeface="Cambria Math"/>
                              </a:rPr>
                              <m:t>𝑁𝑜𝑛𝐿𝑖𝑛𝑒𝑎𝑟𝑖𝑡𝑦</m:t>
                            </m:r>
                          </m:e>
                        </m:d>
                        <m:d>
                          <m:dPr>
                            <m:ctrlPr>
                              <a:rPr lang="en-US" sz="2000" b="0" i="1" smtClean="0">
                                <a:latin typeface="Cambria Math" panose="02040503050406030204" pitchFamily="18" charset="0"/>
                              </a:rPr>
                            </m:ctrlPr>
                          </m:dPr>
                          <m:e>
                            <m:r>
                              <a:rPr lang="en-US" sz="2000" b="0" i="1" smtClean="0">
                                <a:latin typeface="Cambria Math"/>
                              </a:rPr>
                              <m:t>€+</m:t>
                            </m:r>
                            <m:r>
                              <a:rPr lang="en-US" sz="2000" b="0" i="1" smtClean="0">
                                <a:latin typeface="Cambria Math"/>
                              </a:rPr>
                              <m:t>𝑃𝑜𝑜𝑙</m:t>
                            </m:r>
                          </m:e>
                        </m:d>
                      </m:e>
                    </m:d>
                    <m:r>
                      <a:rPr lang="en-US" sz="2000" b="0" i="1" smtClean="0">
                        <a:latin typeface="Cambria Math"/>
                      </a:rPr>
                      <m:t>∗</m:t>
                    </m:r>
                  </m:oMath>
                </a14:m>
                <a:r>
                  <a:rPr lang="en-US" dirty="0"/>
                  <a:t> (FC)</a:t>
                </a:r>
              </a:p>
            </p:txBody>
          </p:sp>
        </mc:Choice>
        <mc:Fallback xmlns="">
          <p:sp>
            <p:nvSpPr>
              <p:cNvPr id="5" name="Text Placeholder 4"/>
              <p:cNvSpPr txBox="1">
                <a:spLocks noGrp="1" noRot="1" noChangeAspect="1" noMove="1" noResize="1" noEditPoints="1" noAdjustHandles="1" noChangeArrowheads="1" noChangeShapeType="1" noTextEdit="1"/>
              </p:cNvSpPr>
              <p:nvPr>
                <p:ph type="body" idx="1"/>
              </p:nvPr>
            </p:nvSpPr>
            <p:spPr>
              <a:xfrm>
                <a:off x="2209800" y="4114306"/>
                <a:ext cx="4735882" cy="584169"/>
              </a:xfrm>
              <a:prstGeom prst="rect">
                <a:avLst/>
              </a:prstGeom>
              <a:blipFill>
                <a:blip r:embed="rId3"/>
                <a:stretch>
                  <a:fillRect r="-1031"/>
                </a:stretch>
              </a:blipFill>
            </p:spPr>
            <p:txBody>
              <a:bodyPr/>
              <a:lstStyle/>
              <a:p>
                <a:r>
                  <a:rPr lang="en-US">
                    <a:noFill/>
                  </a:rPr>
                  <a:t> </a:t>
                </a:r>
              </a:p>
            </p:txBody>
          </p:sp>
        </mc:Fallback>
      </mc:AlternateContent>
      <p:sp>
        <p:nvSpPr>
          <p:cNvPr id="6" name="Rectangle 5"/>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19049"/>
            <a:ext cx="651430" cy="557409"/>
          </a:xfrm>
          <a:prstGeom prst="rect">
            <a:avLst/>
          </a:prstGeom>
        </p:spPr>
      </p:pic>
    </p:spTree>
    <p:extLst>
      <p:ext uri="{BB962C8B-B14F-4D97-AF65-F5344CB8AC3E}">
        <p14:creationId xmlns:p14="http://schemas.microsoft.com/office/powerpoint/2010/main" val="4171913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descr="split_Deep-Learning-For-Perception-Dr. Sibt-092"/>
          <p:cNvPicPr>
            <a:picLocks noGrp="1" noChangeAspect="1"/>
          </p:cNvPicPr>
          <p:nvPr/>
        </p:nvPicPr>
        <p:blipFill rotWithShape="1">
          <a:blip r:embed="rId2" cstate="print">
            <a:lum/>
            <a:extLst>
              <a:ext uri="{28A0092B-C50C-407E-A947-70E740481C1C}">
                <a14:useLocalDpi xmlns:a14="http://schemas.microsoft.com/office/drawing/2010/main" val="0"/>
              </a:ext>
            </a:extLst>
          </a:blip>
          <a:srcRect l="4300" t="24652" r="4371" b="2052"/>
          <a:stretch/>
        </p:blipFill>
        <p:spPr>
          <a:xfrm>
            <a:off x="1575384" y="1372205"/>
            <a:ext cx="5658489" cy="338355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299786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3" name="Picture 2"/>
          <p:cNvPicPr>
            <a:picLocks noChangeAspect="1"/>
          </p:cNvPicPr>
          <p:nvPr/>
        </p:nvPicPr>
        <p:blipFill rotWithShape="1">
          <a:blip r:embed="rId2" cstate="print"/>
          <a:srcRect l="21755" t="29564" r="34615" b="28248"/>
          <a:stretch/>
        </p:blipFill>
        <p:spPr>
          <a:xfrm>
            <a:off x="1960685" y="1345057"/>
            <a:ext cx="5504502" cy="299394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162118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Image Classification</a:t>
            </a:r>
          </a:p>
        </p:txBody>
      </p:sp>
      <p:sp>
        <p:nvSpPr>
          <p:cNvPr id="92" name="Shape 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n"/>
              <a:t>Course : CS231n</a:t>
            </a:r>
          </a:p>
        </p:txBody>
      </p:sp>
      <p:pic>
        <p:nvPicPr>
          <p:cNvPr id="93" name="Shape 93"/>
          <p:cNvPicPr preferRelativeResize="0"/>
          <p:nvPr/>
        </p:nvPicPr>
        <p:blipFill>
          <a:blip r:embed="rId3">
            <a:alphaModFix/>
          </a:blip>
          <a:stretch>
            <a:fillRect/>
          </a:stretch>
        </p:blipFill>
        <p:spPr>
          <a:xfrm>
            <a:off x="1295675" y="1056137"/>
            <a:ext cx="6062474" cy="3031225"/>
          </a:xfrm>
          <a:prstGeom prst="rect">
            <a:avLst/>
          </a:prstGeom>
          <a:noFill/>
          <a:ln>
            <a:noFill/>
          </a:ln>
        </p:spPr>
      </p:pic>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descr="split_Deep-Learning-For-Perception-Dr. Sibt-095"/>
          <p:cNvPicPr>
            <a:picLocks noGrp="1" noChangeAspect="1"/>
          </p:cNvPicPr>
          <p:nvPr/>
        </p:nvPicPr>
        <p:blipFill rotWithShape="1">
          <a:blip r:embed="rId2" cstate="print">
            <a:lum/>
            <a:extLst>
              <a:ext uri="{28A0092B-C50C-407E-A947-70E740481C1C}">
                <a14:useLocalDpi xmlns:a14="http://schemas.microsoft.com/office/drawing/2010/main" val="0"/>
              </a:ext>
            </a:extLst>
          </a:blip>
          <a:srcRect l="4024" t="21796" r="2057" b="9486"/>
          <a:stretch/>
        </p:blipFill>
        <p:spPr>
          <a:xfrm>
            <a:off x="1094642" y="1172558"/>
            <a:ext cx="6679956" cy="36873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799415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descr="split_Deep-Learning-For-Perception-Dr. Sibt-096"/>
          <p:cNvPicPr>
            <a:picLocks noGrp="1" noChangeAspect="1"/>
          </p:cNvPicPr>
          <p:nvPr/>
        </p:nvPicPr>
        <p:blipFill rotWithShape="1">
          <a:blip r:embed="rId2" cstate="print">
            <a:lum/>
            <a:extLst>
              <a:ext uri="{28A0092B-C50C-407E-A947-70E740481C1C}">
                <a14:useLocalDpi xmlns:a14="http://schemas.microsoft.com/office/drawing/2010/main" val="0"/>
              </a:ext>
            </a:extLst>
          </a:blip>
          <a:srcRect l="10105" t="22179" r="2563" b="10257"/>
          <a:stretch/>
        </p:blipFill>
        <p:spPr>
          <a:xfrm>
            <a:off x="1515576" y="1326403"/>
            <a:ext cx="5980967" cy="34751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1475329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Picture 7"/>
          <p:cNvPicPr>
            <a:picLocks noChangeAspect="1"/>
          </p:cNvPicPr>
          <p:nvPr/>
        </p:nvPicPr>
        <p:blipFill>
          <a:blip r:embed="rId2" cstate="print"/>
          <a:stretch>
            <a:fillRect/>
          </a:stretch>
        </p:blipFill>
        <p:spPr>
          <a:xfrm>
            <a:off x="1732904" y="1411053"/>
            <a:ext cx="5678197" cy="34488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876430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CONVOLUTION LAYER</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descr="split_Deep-Learning-For-Perception-Dr. Sibt-098"/>
          <p:cNvPicPr>
            <a:picLocks noGrp="1" noChangeAspect="1"/>
          </p:cNvPicPr>
          <p:nvPr/>
        </p:nvPicPr>
        <p:blipFill rotWithShape="1">
          <a:blip r:embed="rId2" cstate="print">
            <a:lum/>
            <a:extLst>
              <a:ext uri="{28A0092B-C50C-407E-A947-70E740481C1C}">
                <a14:useLocalDpi xmlns:a14="http://schemas.microsoft.com/office/drawing/2010/main" val="0"/>
              </a:ext>
            </a:extLst>
          </a:blip>
          <a:srcRect l="2185" t="12692" r="4079" b="18077"/>
          <a:stretch/>
        </p:blipFill>
        <p:spPr>
          <a:xfrm>
            <a:off x="1363907" y="1193556"/>
            <a:ext cx="6416186" cy="356088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1789646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B7E7C"/>
                </a:solidFill>
              </a:rPr>
              <a:t>CONVNET ARCHITECTURE</a:t>
            </a:r>
          </a:p>
        </p:txBody>
      </p:sp>
      <p:sp>
        <p:nvSpPr>
          <p:cNvPr id="13" name="Rectangle 12"/>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p:cNvSpPr/>
          <p:nvPr/>
        </p:nvSpPr>
        <p:spPr>
          <a:xfrm>
            <a:off x="0" y="0"/>
            <a:ext cx="9144000" cy="5143500"/>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descr="split_Deep-Learning-For-Perception-Dr. Sibt-100"/>
          <p:cNvPicPr>
            <a:picLocks noGrp="1" noChangeAspect="1"/>
          </p:cNvPicPr>
          <p:nvPr/>
        </p:nvPicPr>
        <p:blipFill rotWithShape="1">
          <a:blip r:embed="rId2" cstate="print">
            <a:lum/>
            <a:extLst>
              <a:ext uri="{28A0092B-C50C-407E-A947-70E740481C1C}">
                <a14:useLocalDpi xmlns:a14="http://schemas.microsoft.com/office/drawing/2010/main" val="0"/>
              </a:ext>
            </a:extLst>
          </a:blip>
          <a:srcRect l="1122" t="14616" r="3975" b="21667"/>
          <a:stretch/>
        </p:blipFill>
        <p:spPr>
          <a:xfrm>
            <a:off x="1404573" y="1345222"/>
            <a:ext cx="6508507" cy="327733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3247943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PNG"/>
          <p:cNvPicPr>
            <a:picLocks noGrp="1" noChangeAspect="1"/>
          </p:cNvPicPr>
          <p:nvPr>
            <p:ph idx="1"/>
          </p:nvPr>
        </p:nvPicPr>
        <p:blipFill>
          <a:blip r:embed="rId3"/>
          <a:stretch>
            <a:fillRect/>
          </a:stretch>
        </p:blipFill>
        <p:spPr>
          <a:xfrm>
            <a:off x="685800" y="1152525"/>
            <a:ext cx="7086599" cy="3416300"/>
          </a:xfrm>
        </p:spPr>
      </p:pic>
      <p:sp>
        <p:nvSpPr>
          <p:cNvPr id="9" name="TextBox 8"/>
          <p:cNvSpPr txBox="1"/>
          <p:nvPr/>
        </p:nvSpPr>
        <p:spPr>
          <a:xfrm>
            <a:off x="7772400" y="46261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2.PNG"/>
          <p:cNvPicPr>
            <a:picLocks noGrp="1" noChangeAspect="1"/>
          </p:cNvPicPr>
          <p:nvPr>
            <p:ph idx="1"/>
          </p:nvPr>
        </p:nvPicPr>
        <p:blipFill>
          <a:blip r:embed="rId3"/>
          <a:stretch>
            <a:fillRect/>
          </a:stretch>
        </p:blipFill>
        <p:spPr>
          <a:xfrm>
            <a:off x="533400" y="1136650"/>
            <a:ext cx="75438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3.PNG"/>
          <p:cNvPicPr>
            <a:picLocks noGrp="1" noChangeAspect="1"/>
          </p:cNvPicPr>
          <p:nvPr>
            <p:ph idx="1"/>
          </p:nvPr>
        </p:nvPicPr>
        <p:blipFill>
          <a:blip r:embed="rId3"/>
          <a:stretch>
            <a:fillRect/>
          </a:stretch>
        </p:blipFill>
        <p:spPr>
          <a:xfrm>
            <a:off x="457200" y="1152525"/>
            <a:ext cx="71628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4.PNG"/>
          <p:cNvPicPr>
            <a:picLocks noGrp="1" noChangeAspect="1"/>
          </p:cNvPicPr>
          <p:nvPr>
            <p:ph idx="1"/>
          </p:nvPr>
        </p:nvPicPr>
        <p:blipFill>
          <a:blip r:embed="rId3"/>
          <a:stretch>
            <a:fillRect/>
          </a:stretch>
        </p:blipFill>
        <p:spPr>
          <a:xfrm>
            <a:off x="838200" y="1152525"/>
            <a:ext cx="6781800" cy="3416300"/>
          </a:xfrm>
        </p:spPr>
      </p:pic>
      <p:sp>
        <p:nvSpPr>
          <p:cNvPr id="9" name="TextBox 8"/>
          <p:cNvSpPr txBox="1"/>
          <p:nvPr/>
        </p:nvSpPr>
        <p:spPr>
          <a:xfrm>
            <a:off x="7772400" y="4552950"/>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5.PNG"/>
          <p:cNvPicPr>
            <a:picLocks noGrp="1" noChangeAspect="1"/>
          </p:cNvPicPr>
          <p:nvPr>
            <p:ph idx="1"/>
          </p:nvPr>
        </p:nvPicPr>
        <p:blipFill>
          <a:blip r:embed="rId3"/>
          <a:stretch>
            <a:fillRect/>
          </a:stretch>
        </p:blipFill>
        <p:spPr>
          <a:xfrm>
            <a:off x="685800" y="1152525"/>
            <a:ext cx="72390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dirty="0"/>
              <a:t>Natural Language Processing</a:t>
            </a:r>
          </a:p>
        </p:txBody>
      </p:sp>
      <p:sp>
        <p:nvSpPr>
          <p:cNvPr id="99" name="Shape 9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sz="1200" dirty="0">
              <a:solidFill>
                <a:schemeClr val="dk1"/>
              </a:solidFill>
              <a:latin typeface="Calibri"/>
              <a:ea typeface="Calibri"/>
              <a:cs typeface="Calibri"/>
              <a:sym typeface="Calibri"/>
            </a:endParaRPr>
          </a:p>
          <a:p>
            <a:pPr lvl="0">
              <a:spcBef>
                <a:spcPts val="0"/>
              </a:spcBef>
              <a:buNone/>
            </a:pPr>
            <a:r>
              <a:rPr lang="en" dirty="0"/>
              <a:t>Course : CS224d - Deep Learning for</a:t>
            </a:r>
          </a:p>
          <a:p>
            <a:pPr lvl="0">
              <a:spcBef>
                <a:spcPts val="0"/>
              </a:spcBef>
              <a:buNone/>
            </a:pPr>
            <a:r>
              <a:rPr lang="en" dirty="0"/>
              <a:t>Natural language Processing</a:t>
            </a:r>
          </a:p>
          <a:p>
            <a:pPr lv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a:spcBef>
                <a:spcPts val="0"/>
              </a:spcBef>
              <a:buNone/>
            </a:pPr>
            <a:endParaRPr dirty="0"/>
          </a:p>
        </p:txBody>
      </p:sp>
      <p:pic>
        <p:nvPicPr>
          <p:cNvPr id="100" name="Shape 100"/>
          <p:cNvPicPr preferRelativeResize="0"/>
          <p:nvPr/>
        </p:nvPicPr>
        <p:blipFill>
          <a:blip r:embed="rId3">
            <a:alphaModFix/>
          </a:blip>
          <a:stretch>
            <a:fillRect/>
          </a:stretch>
        </p:blipFill>
        <p:spPr>
          <a:xfrm>
            <a:off x="4535325" y="601900"/>
            <a:ext cx="4296974" cy="4349799"/>
          </a:xfrm>
          <a:prstGeom prst="rect">
            <a:avLst/>
          </a:prstGeom>
          <a:noFill/>
          <a:ln>
            <a:noFill/>
          </a:ln>
        </p:spPr>
      </p:pic>
      <p:sp>
        <p:nvSpPr>
          <p:cNvPr id="5" name="Rectangle 4"/>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6.PNG"/>
          <p:cNvPicPr>
            <a:picLocks noGrp="1" noChangeAspect="1"/>
          </p:cNvPicPr>
          <p:nvPr>
            <p:ph idx="1"/>
          </p:nvPr>
        </p:nvPicPr>
        <p:blipFill>
          <a:blip r:embed="rId3"/>
          <a:stretch>
            <a:fillRect/>
          </a:stretch>
        </p:blipFill>
        <p:spPr>
          <a:xfrm>
            <a:off x="685800" y="1152525"/>
            <a:ext cx="67056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7.PNG"/>
          <p:cNvPicPr>
            <a:picLocks noGrp="1" noChangeAspect="1"/>
          </p:cNvPicPr>
          <p:nvPr>
            <p:ph idx="1"/>
          </p:nvPr>
        </p:nvPicPr>
        <p:blipFill>
          <a:blip r:embed="rId3"/>
          <a:stretch>
            <a:fillRect/>
          </a:stretch>
        </p:blipFill>
        <p:spPr>
          <a:xfrm>
            <a:off x="762000" y="1152525"/>
            <a:ext cx="70104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8.PNG"/>
          <p:cNvPicPr>
            <a:picLocks noGrp="1" noChangeAspect="1"/>
          </p:cNvPicPr>
          <p:nvPr>
            <p:ph idx="1"/>
          </p:nvPr>
        </p:nvPicPr>
        <p:blipFill>
          <a:blip r:embed="rId3"/>
          <a:stretch>
            <a:fillRect/>
          </a:stretch>
        </p:blipFill>
        <p:spPr>
          <a:xfrm>
            <a:off x="762000" y="1152525"/>
            <a:ext cx="68580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Content Placeholder 7" descr="Capture9.PNG"/>
          <p:cNvPicPr>
            <a:picLocks noGrp="1" noChangeAspect="1"/>
          </p:cNvPicPr>
          <p:nvPr>
            <p:ph idx="1"/>
          </p:nvPr>
        </p:nvPicPr>
        <p:blipFill>
          <a:blip r:embed="rId3"/>
          <a:stretch>
            <a:fillRect/>
          </a:stretch>
        </p:blipFill>
        <p:spPr>
          <a:xfrm>
            <a:off x="762000" y="1152525"/>
            <a:ext cx="6705600" cy="3416300"/>
          </a:xfrm>
        </p:spPr>
      </p:pic>
      <p:sp>
        <p:nvSpPr>
          <p:cNvPr id="9" name="TextBox 8"/>
          <p:cNvSpPr txBox="1"/>
          <p:nvPr/>
        </p:nvSpPr>
        <p:spPr>
          <a:xfrm>
            <a:off x="7772400" y="4549973"/>
            <a:ext cx="1371600" cy="307777"/>
          </a:xfrm>
          <a:prstGeom prst="rect">
            <a:avLst/>
          </a:prstGeom>
          <a:noFill/>
        </p:spPr>
        <p:txBody>
          <a:bodyPr wrap="square" rtlCol="0">
            <a:spAutoFit/>
          </a:bodyPr>
          <a:lstStyle/>
          <a:p>
            <a:pPr algn="ctr"/>
            <a:r>
              <a:rPr lang="en-US" dirty="0"/>
              <a:t>Credit:CS231n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631" y="278705"/>
            <a:ext cx="7772400" cy="628650"/>
          </a:xfrm>
        </p:spPr>
        <p:txBody>
          <a:bodyPr/>
          <a:lstStyle/>
          <a:p>
            <a:pPr algn="l"/>
            <a:r>
              <a:rPr lang="en-US" b="1" dirty="0">
                <a:solidFill>
                  <a:srgbClr val="4B7E7C"/>
                </a:solidFill>
              </a:rPr>
              <a:t>Pooling in Action</a:t>
            </a:r>
          </a:p>
        </p:txBody>
      </p:sp>
      <p:sp>
        <p:nvSpPr>
          <p:cNvPr id="4" name="Footer Placeholder 3"/>
          <p:cNvSpPr>
            <a:spLocks noGrp="1"/>
          </p:cNvSpPr>
          <p:nvPr>
            <p:ph type="ftr" sz="quarter" idx="11"/>
          </p:nvPr>
        </p:nvSpPr>
        <p:spPr/>
        <p:txBody>
          <a:bodyPr/>
          <a:lstStyle/>
          <a:p>
            <a:pPr>
              <a:defRPr>
                <a:uFillTx/>
              </a:defRPr>
            </a:pPr>
            <a:r>
              <a:rPr lang="en-US">
                <a:uFillTx/>
              </a:rPr>
              <a:t>CS 678 – Deep Learning</a:t>
            </a: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74</a:t>
            </a:fld>
            <a:endParaRPr lang="en-US">
              <a:uFillTx/>
            </a:endParaRPr>
          </a:p>
        </p:txBody>
      </p:sp>
      <p:sp>
        <p:nvSpPr>
          <p:cNvPr id="7" name="Rectangle 6"/>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504951"/>
            <a:ext cx="8229600" cy="2783991"/>
          </a:xfrm>
        </p:spPr>
      </p:pic>
      <p:sp>
        <p:nvSpPr>
          <p:cNvPr id="12" name="Footer Placeholder 3"/>
          <p:cNvSpPr txBox="1">
            <a:spLocks/>
          </p:cNvSpPr>
          <p:nvPr/>
        </p:nvSpPr>
        <p:spPr>
          <a:xfrm>
            <a:off x="3124200" y="4476750"/>
            <a:ext cx="28956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uFillTx/>
              </a:defRPr>
            </a:pPr>
            <a:r>
              <a:rPr lang="en-US" dirty="0"/>
              <a:t>CS 678 – Deep 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Tree>
    <p:extLst>
      <p:ext uri="{BB962C8B-B14F-4D97-AF65-F5344CB8AC3E}">
        <p14:creationId xmlns:p14="http://schemas.microsoft.com/office/powerpoint/2010/main" val="1023731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Learning</a:t>
            </a:r>
          </a:p>
        </p:txBody>
      </p:sp>
      <p:pic>
        <p:nvPicPr>
          <p:cNvPr id="3074" name="Picture 2"/>
          <p:cNvPicPr>
            <a:picLocks noChangeAspect="1" noChangeArrowheads="1"/>
          </p:cNvPicPr>
          <p:nvPr/>
        </p:nvPicPr>
        <p:blipFill>
          <a:blip r:embed="rId2" cstate="print"/>
          <a:srcRect/>
          <a:stretch>
            <a:fillRect/>
          </a:stretch>
        </p:blipFill>
        <p:spPr bwMode="auto">
          <a:xfrm>
            <a:off x="1371600" y="1143000"/>
            <a:ext cx="6781800" cy="3657600"/>
          </a:xfrm>
          <a:prstGeom prst="rect">
            <a:avLst/>
          </a:prstGeom>
          <a:noFill/>
          <a:ln w="9525">
            <a:noFill/>
            <a:miter lim="800000"/>
            <a:headEnd/>
            <a:tailEnd/>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6" name="Rectangle 5"/>
          <p:cNvSpPr/>
          <p:nvPr/>
        </p:nvSpPr>
        <p:spPr>
          <a:xfrm>
            <a:off x="0" y="49170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TextBox 7"/>
          <p:cNvSpPr txBox="1"/>
          <p:nvPr/>
        </p:nvSpPr>
        <p:spPr>
          <a:xfrm>
            <a:off x="7391400" y="4557951"/>
            <a:ext cx="1686680" cy="307777"/>
          </a:xfrm>
          <a:prstGeom prst="rect">
            <a:avLst/>
          </a:prstGeom>
          <a:noFill/>
        </p:spPr>
        <p:txBody>
          <a:bodyPr wrap="none" rtlCol="0">
            <a:spAutoFit/>
          </a:bodyPr>
          <a:lstStyle/>
          <a:p>
            <a:r>
              <a:rPr lang="en-US" dirty="0"/>
              <a:t>Credit: MIT 6.S191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CNNs stack Conv, Pool, FC layers.</a:t>
            </a:r>
          </a:p>
          <a:p>
            <a:r>
              <a:rPr lang="en-US" dirty="0"/>
              <a:t>Trends towards smaller filters and deeper architectures.</a:t>
            </a:r>
          </a:p>
          <a:p>
            <a:pPr>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2570" y="1"/>
            <a:ext cx="651430" cy="557409"/>
          </a:xfrm>
          <a:prstGeom prst="rect">
            <a:avLst/>
          </a:prstGeom>
        </p:spPr>
      </p:pic>
      <p:sp>
        <p:nvSpPr>
          <p:cNvPr id="5" name="Rectangle 4"/>
          <p:cNvSpPr/>
          <p:nvPr/>
        </p:nvSpPr>
        <p:spPr>
          <a:xfrm>
            <a:off x="0" y="487899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956198"/>
            <a:ext cx="5631180" cy="1231106"/>
          </a:xfrm>
          <a:prstGeom prst="rect">
            <a:avLst/>
          </a:prstGeom>
        </p:spPr>
        <p:txBody>
          <a:bodyPr vert="horz" wrap="square" lIns="0" tIns="0" rIns="0" bIns="0" rtlCol="0" anchor="ctr">
            <a:spAutoFit/>
          </a:bodyPr>
          <a:lstStyle/>
          <a:p>
            <a:pPr marL="908027" marR="5080" indent="-895328"/>
            <a:r>
              <a:rPr sz="4000" b="1" spc="-40" dirty="0">
                <a:latin typeface="Trebuchet MS"/>
                <a:cs typeface="Trebuchet MS"/>
              </a:rPr>
              <a:t>Sequence </a:t>
            </a:r>
            <a:r>
              <a:rPr sz="4000" b="1" spc="25" dirty="0">
                <a:latin typeface="Trebuchet MS"/>
                <a:cs typeface="Trebuchet MS"/>
              </a:rPr>
              <a:t>Modeling</a:t>
            </a:r>
            <a:r>
              <a:rPr sz="4000" b="1" spc="-440" dirty="0">
                <a:latin typeface="Trebuchet MS"/>
                <a:cs typeface="Trebuchet MS"/>
              </a:rPr>
              <a:t> </a:t>
            </a:r>
            <a:r>
              <a:rPr sz="4000" b="1" spc="-180" dirty="0">
                <a:latin typeface="Trebuchet MS"/>
                <a:cs typeface="Trebuchet MS"/>
              </a:rPr>
              <a:t>with  </a:t>
            </a:r>
            <a:r>
              <a:rPr sz="4000" b="1" spc="-80" dirty="0">
                <a:latin typeface="Trebuchet MS"/>
                <a:cs typeface="Trebuchet MS"/>
              </a:rPr>
              <a:t>Neural</a:t>
            </a:r>
            <a:r>
              <a:rPr sz="4000" b="1" spc="-305" dirty="0">
                <a:latin typeface="Trebuchet MS"/>
                <a:cs typeface="Trebuchet MS"/>
              </a:rPr>
              <a:t> </a:t>
            </a:r>
            <a:r>
              <a:rPr sz="4000" b="1" spc="-50" dirty="0">
                <a:latin typeface="Trebuchet MS"/>
                <a:cs typeface="Trebuchet MS"/>
              </a:rPr>
              <a:t>Networks</a:t>
            </a:r>
            <a:endParaRPr sz="4000" dirty="0">
              <a:latin typeface="Trebuchet MS"/>
              <a:cs typeface="Trebuchet MS"/>
            </a:endParaRPr>
          </a:p>
        </p:txBody>
      </p:sp>
      <p:sp>
        <p:nvSpPr>
          <p:cNvPr id="3" name="Rectangle 2"/>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2781023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7164" y="290678"/>
            <a:ext cx="10515600" cy="507831"/>
          </a:xfrm>
          <a:prstGeom prst="rect">
            <a:avLst/>
          </a:prstGeom>
        </p:spPr>
        <p:txBody>
          <a:bodyPr vert="horz" wrap="square" lIns="0" tIns="76200" rIns="0" bIns="0" rtlCol="0" anchor="ctr">
            <a:spAutoFit/>
          </a:bodyPr>
          <a:lstStyle/>
          <a:p>
            <a:pPr marL="24130"/>
            <a:r>
              <a:rPr spc="-20" dirty="0"/>
              <a:t>What </a:t>
            </a:r>
            <a:r>
              <a:rPr spc="45" dirty="0"/>
              <a:t>is </a:t>
            </a:r>
            <a:r>
              <a:rPr spc="-40" dirty="0"/>
              <a:t>a</a:t>
            </a:r>
            <a:r>
              <a:rPr spc="-380" dirty="0"/>
              <a:t> </a:t>
            </a:r>
            <a:r>
              <a:rPr spc="-40" dirty="0"/>
              <a:t>sequence?</a:t>
            </a:r>
          </a:p>
        </p:txBody>
      </p:sp>
      <p:sp>
        <p:nvSpPr>
          <p:cNvPr id="3" name="object 3"/>
          <p:cNvSpPr txBox="1"/>
          <p:nvPr/>
        </p:nvSpPr>
        <p:spPr>
          <a:xfrm>
            <a:off x="475250" y="1229055"/>
            <a:ext cx="4382135" cy="720710"/>
          </a:xfrm>
          <a:prstGeom prst="rect">
            <a:avLst/>
          </a:prstGeom>
        </p:spPr>
        <p:txBody>
          <a:bodyPr vert="horz" wrap="square" lIns="0" tIns="0" rIns="0" bIns="0" rtlCol="0">
            <a:spAutoFit/>
          </a:bodyPr>
          <a:lstStyle/>
          <a:p>
            <a:pPr marL="379085" indent="-366386">
              <a:buChar char="●"/>
              <a:tabLst>
                <a:tab pos="379085" algn="l"/>
                <a:tab pos="379721" algn="l"/>
              </a:tabLst>
            </a:pPr>
            <a:r>
              <a:rPr sz="1800" spc="10" dirty="0">
                <a:solidFill>
                  <a:srgbClr val="595959"/>
                </a:solidFill>
              </a:rPr>
              <a:t>“I</a:t>
            </a:r>
            <a:r>
              <a:rPr sz="1800" spc="-65" dirty="0">
                <a:solidFill>
                  <a:srgbClr val="595959"/>
                </a:solidFill>
              </a:rPr>
              <a:t> </a:t>
            </a:r>
            <a:r>
              <a:rPr sz="1800" spc="35" dirty="0">
                <a:solidFill>
                  <a:srgbClr val="595959"/>
                </a:solidFill>
              </a:rPr>
              <a:t>took</a:t>
            </a:r>
            <a:r>
              <a:rPr sz="1800" spc="-65" dirty="0">
                <a:solidFill>
                  <a:srgbClr val="595959"/>
                </a:solidFill>
              </a:rPr>
              <a:t> </a:t>
            </a:r>
            <a:r>
              <a:rPr sz="1800" spc="5" dirty="0">
                <a:solidFill>
                  <a:srgbClr val="595959"/>
                </a:solidFill>
              </a:rPr>
              <a:t>the</a:t>
            </a:r>
            <a:r>
              <a:rPr sz="1800" spc="-65" dirty="0">
                <a:solidFill>
                  <a:srgbClr val="595959"/>
                </a:solidFill>
              </a:rPr>
              <a:t> </a:t>
            </a:r>
            <a:r>
              <a:rPr sz="1800" spc="15" dirty="0">
                <a:solidFill>
                  <a:srgbClr val="595959"/>
                </a:solidFill>
              </a:rPr>
              <a:t>dog</a:t>
            </a:r>
            <a:r>
              <a:rPr sz="1800" spc="-65" dirty="0">
                <a:solidFill>
                  <a:srgbClr val="595959"/>
                </a:solidFill>
              </a:rPr>
              <a:t> </a:t>
            </a:r>
            <a:r>
              <a:rPr sz="1800" spc="50" dirty="0">
                <a:solidFill>
                  <a:srgbClr val="595959"/>
                </a:solidFill>
              </a:rPr>
              <a:t>for</a:t>
            </a:r>
            <a:r>
              <a:rPr sz="1800" spc="-65" dirty="0">
                <a:solidFill>
                  <a:srgbClr val="595959"/>
                </a:solidFill>
              </a:rPr>
              <a:t> </a:t>
            </a:r>
            <a:r>
              <a:rPr sz="1800" spc="-25" dirty="0">
                <a:solidFill>
                  <a:srgbClr val="595959"/>
                </a:solidFill>
              </a:rPr>
              <a:t>a</a:t>
            </a:r>
            <a:r>
              <a:rPr sz="1800" spc="-65" dirty="0">
                <a:solidFill>
                  <a:srgbClr val="595959"/>
                </a:solidFill>
              </a:rPr>
              <a:t> </a:t>
            </a:r>
            <a:r>
              <a:rPr sz="1800" spc="15" dirty="0">
                <a:solidFill>
                  <a:srgbClr val="595959"/>
                </a:solidFill>
              </a:rPr>
              <a:t>walk</a:t>
            </a:r>
            <a:r>
              <a:rPr sz="1800" spc="-65" dirty="0">
                <a:solidFill>
                  <a:srgbClr val="595959"/>
                </a:solidFill>
              </a:rPr>
              <a:t> </a:t>
            </a:r>
            <a:r>
              <a:rPr sz="1800" spc="30" dirty="0">
                <a:solidFill>
                  <a:srgbClr val="595959"/>
                </a:solidFill>
              </a:rPr>
              <a:t>this</a:t>
            </a:r>
            <a:r>
              <a:rPr sz="1800" spc="-65" dirty="0">
                <a:solidFill>
                  <a:srgbClr val="595959"/>
                </a:solidFill>
              </a:rPr>
              <a:t> </a:t>
            </a:r>
            <a:r>
              <a:rPr sz="1800" spc="15" dirty="0">
                <a:solidFill>
                  <a:srgbClr val="595959"/>
                </a:solidFill>
              </a:rPr>
              <a:t>morning.”</a:t>
            </a:r>
            <a:endParaRPr sz="1800" dirty="0"/>
          </a:p>
          <a:p>
            <a:pPr marL="12700">
              <a:spcBef>
                <a:spcPts val="1290"/>
              </a:spcBef>
            </a:pPr>
            <a:r>
              <a:rPr sz="1800" dirty="0">
                <a:solidFill>
                  <a:srgbClr val="595959"/>
                </a:solidFill>
              </a:rPr>
              <a:t>●</a:t>
            </a:r>
            <a:endParaRPr sz="1800" dirty="0"/>
          </a:p>
        </p:txBody>
      </p:sp>
      <p:sp>
        <p:nvSpPr>
          <p:cNvPr id="4" name="object 4"/>
          <p:cNvSpPr txBox="1"/>
          <p:nvPr/>
        </p:nvSpPr>
        <p:spPr>
          <a:xfrm>
            <a:off x="475249" y="2981655"/>
            <a:ext cx="163830" cy="276999"/>
          </a:xfrm>
          <a:prstGeom prst="rect">
            <a:avLst/>
          </a:prstGeom>
        </p:spPr>
        <p:txBody>
          <a:bodyPr vert="horz" wrap="square" lIns="0" tIns="0" rIns="0" bIns="0" rtlCol="0">
            <a:spAutoFit/>
          </a:bodyPr>
          <a:lstStyle/>
          <a:p>
            <a:pPr marL="12700"/>
            <a:r>
              <a:rPr sz="1800" dirty="0">
                <a:solidFill>
                  <a:srgbClr val="595959"/>
                </a:solidFill>
              </a:rPr>
              <a:t>●</a:t>
            </a:r>
            <a:endParaRPr sz="1800" dirty="0"/>
          </a:p>
        </p:txBody>
      </p:sp>
      <p:sp>
        <p:nvSpPr>
          <p:cNvPr id="5" name="object 5"/>
          <p:cNvSpPr/>
          <p:nvPr/>
        </p:nvSpPr>
        <p:spPr>
          <a:xfrm>
            <a:off x="945150" y="1591576"/>
            <a:ext cx="2831050" cy="1323549"/>
          </a:xfrm>
          <a:prstGeom prst="rect">
            <a:avLst/>
          </a:prstGeom>
          <a:blipFill>
            <a:blip r:embed="rId2" cstate="print"/>
            <a:stretch>
              <a:fillRect/>
            </a:stretch>
          </a:blipFill>
        </p:spPr>
        <p:txBody>
          <a:bodyPr wrap="square" lIns="0" tIns="0" rIns="0" bIns="0" rtlCol="0"/>
          <a:lstStyle/>
          <a:p>
            <a:endParaRPr sz="1800" dirty="0"/>
          </a:p>
        </p:txBody>
      </p:sp>
      <p:sp>
        <p:nvSpPr>
          <p:cNvPr id="6" name="object 6"/>
          <p:cNvSpPr/>
          <p:nvPr/>
        </p:nvSpPr>
        <p:spPr>
          <a:xfrm>
            <a:off x="792750" y="2915151"/>
            <a:ext cx="3335550" cy="1475974"/>
          </a:xfrm>
          <a:prstGeom prst="rect">
            <a:avLst/>
          </a:prstGeom>
          <a:blipFill>
            <a:blip r:embed="rId3" cstate="print"/>
            <a:stretch>
              <a:fillRect/>
            </a:stretch>
          </a:blipFill>
        </p:spPr>
        <p:txBody>
          <a:bodyPr wrap="square" lIns="0" tIns="0" rIns="0" bIns="0" rtlCol="0"/>
          <a:lstStyle/>
          <a:p>
            <a:endParaRPr sz="1800" dirty="0"/>
          </a:p>
        </p:txBody>
      </p:sp>
      <p:sp>
        <p:nvSpPr>
          <p:cNvPr id="7" name="object 7"/>
          <p:cNvSpPr txBox="1"/>
          <p:nvPr/>
        </p:nvSpPr>
        <p:spPr>
          <a:xfrm>
            <a:off x="5622950" y="1267856"/>
            <a:ext cx="952500" cy="1151597"/>
          </a:xfrm>
          <a:prstGeom prst="rect">
            <a:avLst/>
          </a:prstGeom>
        </p:spPr>
        <p:txBody>
          <a:bodyPr vert="horz" wrap="square" lIns="0" tIns="0" rIns="0" bIns="0" rtlCol="0">
            <a:spAutoFit/>
          </a:bodyPr>
          <a:lstStyle/>
          <a:p>
            <a:pPr marL="12700"/>
            <a:r>
              <a:rPr sz="1800" spc="-5" dirty="0">
                <a:solidFill>
                  <a:srgbClr val="9FC5E7"/>
                </a:solidFill>
              </a:rPr>
              <a:t>sentence</a:t>
            </a:r>
            <a:endParaRPr sz="1800" dirty="0"/>
          </a:p>
          <a:p>
            <a:pPr>
              <a:lnSpc>
                <a:spcPct val="100000"/>
              </a:lnSpc>
            </a:pPr>
            <a:endParaRPr sz="1800" dirty="0">
              <a:latin typeface="Times New Roman"/>
              <a:cs typeface="Times New Roman"/>
            </a:endParaRPr>
          </a:p>
          <a:p>
            <a:pPr>
              <a:spcBef>
                <a:spcPts val="50"/>
              </a:spcBef>
            </a:pPr>
            <a:endParaRPr sz="2000" dirty="0">
              <a:latin typeface="Times New Roman"/>
              <a:cs typeface="Times New Roman"/>
            </a:endParaRPr>
          </a:p>
          <a:p>
            <a:pPr marL="12700"/>
            <a:r>
              <a:rPr sz="1800" spc="35" dirty="0">
                <a:solidFill>
                  <a:srgbClr val="9FC5E7"/>
                </a:solidFill>
              </a:rPr>
              <a:t>function</a:t>
            </a:r>
            <a:endParaRPr sz="1800" dirty="0"/>
          </a:p>
        </p:txBody>
      </p:sp>
      <p:sp>
        <p:nvSpPr>
          <p:cNvPr id="8" name="object 8"/>
          <p:cNvSpPr txBox="1"/>
          <p:nvPr/>
        </p:nvSpPr>
        <p:spPr>
          <a:xfrm>
            <a:off x="5622951" y="3477656"/>
            <a:ext cx="1830070" cy="276999"/>
          </a:xfrm>
          <a:prstGeom prst="rect">
            <a:avLst/>
          </a:prstGeom>
        </p:spPr>
        <p:txBody>
          <a:bodyPr vert="horz" wrap="square" lIns="0" tIns="0" rIns="0" bIns="0" rtlCol="0">
            <a:spAutoFit/>
          </a:bodyPr>
          <a:lstStyle/>
          <a:p>
            <a:pPr marL="12700"/>
            <a:r>
              <a:rPr sz="1800" spc="-10" dirty="0">
                <a:solidFill>
                  <a:srgbClr val="9FC5E7"/>
                </a:solidFill>
              </a:rPr>
              <a:t>speech</a:t>
            </a:r>
            <a:r>
              <a:rPr sz="1800" spc="-110" dirty="0">
                <a:solidFill>
                  <a:srgbClr val="9FC5E7"/>
                </a:solidFill>
              </a:rPr>
              <a:t> </a:t>
            </a:r>
            <a:r>
              <a:rPr sz="1800" spc="20" dirty="0">
                <a:solidFill>
                  <a:srgbClr val="9FC5E7"/>
                </a:solidFill>
              </a:rPr>
              <a:t>waveform</a:t>
            </a:r>
            <a:endParaRPr sz="1800" dirty="0"/>
          </a:p>
        </p:txBody>
      </p:sp>
      <p:sp>
        <p:nvSpPr>
          <p:cNvPr id="10" name="Rectangle 9"/>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
        <p:nvSpPr>
          <p:cNvPr id="9" name="TextBox 8"/>
          <p:cNvSpPr txBox="1"/>
          <p:nvPr/>
        </p:nvSpPr>
        <p:spPr>
          <a:xfrm>
            <a:off x="7239000" y="4423344"/>
            <a:ext cx="1686680" cy="307777"/>
          </a:xfrm>
          <a:prstGeom prst="rect">
            <a:avLst/>
          </a:prstGeom>
          <a:noFill/>
        </p:spPr>
        <p:txBody>
          <a:bodyPr wrap="none" rtlCol="0">
            <a:spAutoFit/>
          </a:bodyPr>
          <a:lstStyle/>
          <a:p>
            <a:r>
              <a:rPr lang="en-US" dirty="0"/>
              <a:t>Credit: MIT 6.S191</a:t>
            </a:r>
          </a:p>
        </p:txBody>
      </p:sp>
    </p:spTree>
    <p:extLst>
      <p:ext uri="{BB962C8B-B14F-4D97-AF65-F5344CB8AC3E}">
        <p14:creationId xmlns:p14="http://schemas.microsoft.com/office/powerpoint/2010/main" val="2955406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9939" y="270310"/>
            <a:ext cx="10515600" cy="430887"/>
          </a:xfrm>
          <a:prstGeom prst="rect">
            <a:avLst/>
          </a:prstGeom>
        </p:spPr>
        <p:txBody>
          <a:bodyPr vert="horz" wrap="square" lIns="0" tIns="0" rIns="0" bIns="0" rtlCol="0" anchor="ctr">
            <a:spAutoFit/>
          </a:bodyPr>
          <a:lstStyle/>
          <a:p>
            <a:pPr marL="24130"/>
            <a:r>
              <a:rPr spc="-15" dirty="0"/>
              <a:t>Successes </a:t>
            </a:r>
            <a:r>
              <a:rPr spc="114" dirty="0"/>
              <a:t>of </a:t>
            </a:r>
            <a:r>
              <a:rPr spc="-30" dirty="0"/>
              <a:t>deep</a:t>
            </a:r>
            <a:r>
              <a:rPr spc="-434" dirty="0"/>
              <a:t> </a:t>
            </a:r>
            <a:r>
              <a:rPr spc="30" dirty="0"/>
              <a:t>models</a:t>
            </a:r>
          </a:p>
        </p:txBody>
      </p:sp>
      <p:sp>
        <p:nvSpPr>
          <p:cNvPr id="3" name="object 3"/>
          <p:cNvSpPr txBox="1"/>
          <p:nvPr/>
        </p:nvSpPr>
        <p:spPr>
          <a:xfrm>
            <a:off x="1602673" y="924255"/>
            <a:ext cx="2038350" cy="276999"/>
          </a:xfrm>
          <a:prstGeom prst="rect">
            <a:avLst/>
          </a:prstGeom>
        </p:spPr>
        <p:txBody>
          <a:bodyPr vert="horz" wrap="square" lIns="0" tIns="0" rIns="0" bIns="0" rtlCol="0">
            <a:spAutoFit/>
          </a:bodyPr>
          <a:lstStyle/>
          <a:p>
            <a:pPr marL="12700"/>
            <a:r>
              <a:rPr sz="1800" spc="5" dirty="0">
                <a:solidFill>
                  <a:srgbClr val="595959"/>
                </a:solidFill>
              </a:rPr>
              <a:t>Machine</a:t>
            </a:r>
            <a:r>
              <a:rPr sz="1800" spc="-120" dirty="0">
                <a:solidFill>
                  <a:srgbClr val="595959"/>
                </a:solidFill>
              </a:rPr>
              <a:t> </a:t>
            </a:r>
            <a:r>
              <a:rPr sz="1800" spc="20" dirty="0">
                <a:solidFill>
                  <a:srgbClr val="595959"/>
                </a:solidFill>
              </a:rPr>
              <a:t>translation</a:t>
            </a:r>
            <a:endParaRPr sz="1800" dirty="0"/>
          </a:p>
        </p:txBody>
      </p:sp>
      <p:sp>
        <p:nvSpPr>
          <p:cNvPr id="4" name="object 4"/>
          <p:cNvSpPr/>
          <p:nvPr/>
        </p:nvSpPr>
        <p:spPr>
          <a:xfrm>
            <a:off x="6901" y="1336126"/>
            <a:ext cx="4984439" cy="2881625"/>
          </a:xfrm>
          <a:prstGeom prst="rect">
            <a:avLst/>
          </a:prstGeom>
          <a:blipFill>
            <a:blip r:embed="rId2" cstate="print"/>
            <a:stretch>
              <a:fillRect/>
            </a:stretch>
          </a:blipFill>
        </p:spPr>
        <p:txBody>
          <a:bodyPr wrap="square" lIns="0" tIns="0" rIns="0" bIns="0" rtlCol="0"/>
          <a:lstStyle/>
          <a:p>
            <a:endParaRPr sz="1800" dirty="0"/>
          </a:p>
        </p:txBody>
      </p:sp>
      <p:sp>
        <p:nvSpPr>
          <p:cNvPr id="5" name="object 5"/>
          <p:cNvSpPr txBox="1"/>
          <p:nvPr/>
        </p:nvSpPr>
        <p:spPr>
          <a:xfrm>
            <a:off x="5800377" y="936030"/>
            <a:ext cx="2061845" cy="276999"/>
          </a:xfrm>
          <a:prstGeom prst="rect">
            <a:avLst/>
          </a:prstGeom>
        </p:spPr>
        <p:txBody>
          <a:bodyPr vert="horz" wrap="square" lIns="0" tIns="0" rIns="0" bIns="0" rtlCol="0">
            <a:spAutoFit/>
          </a:bodyPr>
          <a:lstStyle/>
          <a:p>
            <a:pPr marL="12700"/>
            <a:r>
              <a:rPr sz="1800" spc="-10" dirty="0">
                <a:solidFill>
                  <a:srgbClr val="595959"/>
                </a:solidFill>
              </a:rPr>
              <a:t>Question</a:t>
            </a:r>
            <a:r>
              <a:rPr sz="1800" spc="-100" dirty="0">
                <a:solidFill>
                  <a:srgbClr val="595959"/>
                </a:solidFill>
              </a:rPr>
              <a:t> </a:t>
            </a:r>
            <a:r>
              <a:rPr sz="1800" dirty="0">
                <a:solidFill>
                  <a:srgbClr val="595959"/>
                </a:solidFill>
              </a:rPr>
              <a:t>Answering</a:t>
            </a:r>
            <a:endParaRPr sz="1800" dirty="0"/>
          </a:p>
        </p:txBody>
      </p:sp>
      <p:sp>
        <p:nvSpPr>
          <p:cNvPr id="6" name="object 6"/>
          <p:cNvSpPr/>
          <p:nvPr/>
        </p:nvSpPr>
        <p:spPr>
          <a:xfrm>
            <a:off x="4946575" y="3362650"/>
            <a:ext cx="3870399" cy="748374"/>
          </a:xfrm>
          <a:prstGeom prst="rect">
            <a:avLst/>
          </a:prstGeom>
          <a:blipFill>
            <a:blip r:embed="rId3" cstate="print"/>
            <a:stretch>
              <a:fillRect/>
            </a:stretch>
          </a:blipFill>
        </p:spPr>
        <p:txBody>
          <a:bodyPr wrap="square" lIns="0" tIns="0" rIns="0" bIns="0" rtlCol="0"/>
          <a:lstStyle/>
          <a:p>
            <a:endParaRPr sz="1800" dirty="0"/>
          </a:p>
        </p:txBody>
      </p:sp>
      <p:sp>
        <p:nvSpPr>
          <p:cNvPr id="7" name="object 7"/>
          <p:cNvSpPr/>
          <p:nvPr/>
        </p:nvSpPr>
        <p:spPr>
          <a:xfrm>
            <a:off x="5010899" y="1207276"/>
            <a:ext cx="3940749" cy="2086274"/>
          </a:xfrm>
          <a:prstGeom prst="rect">
            <a:avLst/>
          </a:prstGeom>
          <a:blipFill>
            <a:blip r:embed="rId4" cstate="print"/>
            <a:stretch>
              <a:fillRect/>
            </a:stretch>
          </a:blipFill>
        </p:spPr>
        <p:txBody>
          <a:bodyPr wrap="square" lIns="0" tIns="0" rIns="0" bIns="0" rtlCol="0"/>
          <a:lstStyle/>
          <a:p>
            <a:endParaRPr sz="1800" dirty="0"/>
          </a:p>
        </p:txBody>
      </p:sp>
      <p:sp>
        <p:nvSpPr>
          <p:cNvPr id="8" name="object 8"/>
          <p:cNvSpPr txBox="1"/>
          <p:nvPr/>
        </p:nvSpPr>
        <p:spPr>
          <a:xfrm>
            <a:off x="6936852" y="4348888"/>
            <a:ext cx="1983739" cy="369332"/>
          </a:xfrm>
          <a:prstGeom prst="rect">
            <a:avLst/>
          </a:prstGeom>
        </p:spPr>
        <p:txBody>
          <a:bodyPr vert="horz" wrap="square" lIns="0" tIns="0" rIns="0" bIns="0" rtlCol="0">
            <a:spAutoFit/>
          </a:bodyPr>
          <a:lstStyle/>
          <a:p>
            <a:pPr marL="12700"/>
            <a:r>
              <a:rPr sz="800" spc="-5" dirty="0"/>
              <a:t>Left:</a:t>
            </a:r>
            <a:endParaRPr sz="800" dirty="0"/>
          </a:p>
          <a:p>
            <a:pPr marL="12700">
              <a:spcBef>
                <a:spcPts val="15"/>
              </a:spcBef>
            </a:pPr>
            <a:r>
              <a:rPr sz="800" u="sng" spc="-200" dirty="0">
                <a:solidFill>
                  <a:srgbClr val="0097A7"/>
                </a:solidFill>
                <a:latin typeface="Times New Roman"/>
                <a:cs typeface="Times New Roman"/>
                <a:hlinkClick r:id="rId5"/>
              </a:rPr>
              <a:t> </a:t>
            </a:r>
            <a:r>
              <a:rPr sz="800" u="sng" spc="-5" dirty="0">
                <a:solidFill>
                  <a:srgbClr val="0097A7"/>
                </a:solidFill>
                <a:hlinkClick r:id="rId5"/>
              </a:rPr>
              <a:t>https://research.googleblog.com/2016/09/a-</a:t>
            </a:r>
            <a:endParaRPr sz="800" dirty="0"/>
          </a:p>
          <a:p>
            <a:pPr marL="12700">
              <a:spcBef>
                <a:spcPts val="15"/>
              </a:spcBef>
            </a:pPr>
            <a:r>
              <a:rPr sz="800" u="sng" spc="-200" dirty="0">
                <a:solidFill>
                  <a:srgbClr val="0097A7"/>
                </a:solidFill>
                <a:latin typeface="Times New Roman"/>
                <a:cs typeface="Times New Roman"/>
                <a:hlinkClick r:id="rId5"/>
              </a:rPr>
              <a:t> </a:t>
            </a:r>
            <a:r>
              <a:rPr sz="800" u="sng" spc="-5" dirty="0">
                <a:solidFill>
                  <a:srgbClr val="0097A7"/>
                </a:solidFill>
                <a:hlinkClick r:id="rId5"/>
              </a:rPr>
              <a:t>neural-network-for-machine.html</a:t>
            </a:r>
            <a:endParaRPr sz="800" dirty="0"/>
          </a:p>
        </p:txBody>
      </p:sp>
      <p:sp>
        <p:nvSpPr>
          <p:cNvPr id="9" name="object 9"/>
          <p:cNvSpPr txBox="1"/>
          <p:nvPr/>
        </p:nvSpPr>
        <p:spPr>
          <a:xfrm>
            <a:off x="6936852" y="4726933"/>
            <a:ext cx="1943735" cy="238527"/>
          </a:xfrm>
          <a:prstGeom prst="rect">
            <a:avLst/>
          </a:prstGeom>
        </p:spPr>
        <p:txBody>
          <a:bodyPr vert="horz" wrap="square" lIns="0" tIns="0" rIns="0" bIns="0" rtlCol="0">
            <a:spAutoFit/>
          </a:bodyPr>
          <a:lstStyle/>
          <a:p>
            <a:pPr marL="12700">
              <a:lnSpc>
                <a:spcPts val="910"/>
              </a:lnSpc>
            </a:pPr>
            <a:r>
              <a:rPr sz="800" spc="-5" dirty="0"/>
              <a:t>Right:</a:t>
            </a:r>
            <a:endParaRPr sz="800" dirty="0"/>
          </a:p>
          <a:p>
            <a:pPr marL="12700">
              <a:spcBef>
                <a:spcPts val="15"/>
              </a:spcBef>
            </a:pPr>
            <a:r>
              <a:rPr sz="800" u="sng" spc="-200" dirty="0">
                <a:solidFill>
                  <a:srgbClr val="0097A7"/>
                </a:solidFill>
                <a:latin typeface="Times New Roman"/>
                <a:cs typeface="Times New Roman"/>
                <a:hlinkClick r:id="rId6"/>
              </a:rPr>
              <a:t> </a:t>
            </a:r>
            <a:r>
              <a:rPr sz="800" u="sng" spc="-5" dirty="0">
                <a:solidFill>
                  <a:srgbClr val="0097A7"/>
                </a:solidFill>
                <a:hlinkClick r:id="rId6"/>
              </a:rPr>
              <a:t>https://rajpurkar.github.io/SQuAD-explorer/</a:t>
            </a:r>
            <a:endParaRPr sz="800" dirty="0"/>
          </a:p>
        </p:txBody>
      </p:sp>
      <p:sp>
        <p:nvSpPr>
          <p:cNvPr id="10" name="Rectangle 9"/>
          <p:cNvSpPr/>
          <p:nvPr/>
        </p:nvSpPr>
        <p:spPr>
          <a:xfrm>
            <a:off x="0" y="4772025"/>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3031" y="-12815"/>
            <a:ext cx="651430" cy="557409"/>
          </a:xfrm>
          <a:prstGeom prst="rect">
            <a:avLst/>
          </a:prstGeom>
        </p:spPr>
      </p:pic>
    </p:spTree>
    <p:extLst>
      <p:ext uri="{BB962C8B-B14F-4D97-AF65-F5344CB8AC3E}">
        <p14:creationId xmlns:p14="http://schemas.microsoft.com/office/powerpoint/2010/main" val="222842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Self Driving</a:t>
            </a:r>
          </a:p>
        </p:txBody>
      </p:sp>
      <p:sp>
        <p:nvSpPr>
          <p:cNvPr id="106" name="Shape 10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r>
              <a:rPr lang="en" dirty="0"/>
              <a:t>Course: 6.S094 - Deep Learning for Self-Driving Cars</a:t>
            </a:r>
          </a:p>
        </p:txBody>
      </p:sp>
      <p:pic>
        <p:nvPicPr>
          <p:cNvPr id="107" name="Shape 107"/>
          <p:cNvPicPr preferRelativeResize="0"/>
          <p:nvPr/>
        </p:nvPicPr>
        <p:blipFill>
          <a:blip r:embed="rId3">
            <a:alphaModFix/>
          </a:blip>
          <a:stretch>
            <a:fillRect/>
          </a:stretch>
        </p:blipFill>
        <p:spPr>
          <a:xfrm>
            <a:off x="2612400" y="284775"/>
            <a:ext cx="6104075" cy="3825125"/>
          </a:xfrm>
          <a:prstGeom prst="rect">
            <a:avLst/>
          </a:prstGeom>
          <a:noFill/>
          <a:ln>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sp>
        <p:nvSpPr>
          <p:cNvPr id="6" name="Rectangle 5"/>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4613" y="2161393"/>
            <a:ext cx="4791710" cy="430887"/>
          </a:xfrm>
          <a:prstGeom prst="rect">
            <a:avLst/>
          </a:prstGeom>
        </p:spPr>
        <p:txBody>
          <a:bodyPr vert="horz" wrap="square" lIns="0" tIns="0" rIns="0" bIns="0" rtlCol="0" anchor="ctr">
            <a:spAutoFit/>
          </a:bodyPr>
          <a:lstStyle/>
          <a:p>
            <a:pPr marL="12700"/>
            <a:r>
              <a:rPr b="1" spc="-80" dirty="0">
                <a:latin typeface="Trebuchet MS"/>
                <a:cs typeface="Trebuchet MS"/>
              </a:rPr>
              <a:t>how </a:t>
            </a:r>
            <a:r>
              <a:rPr b="1" spc="-30" dirty="0">
                <a:latin typeface="Trebuchet MS"/>
                <a:cs typeface="Trebuchet MS"/>
              </a:rPr>
              <a:t>do </a:t>
            </a:r>
            <a:r>
              <a:rPr b="1" spc="-120" dirty="0">
                <a:latin typeface="Trebuchet MS"/>
                <a:cs typeface="Trebuchet MS"/>
              </a:rPr>
              <a:t>we </a:t>
            </a:r>
            <a:r>
              <a:rPr b="1" spc="-45" dirty="0">
                <a:latin typeface="Trebuchet MS"/>
                <a:cs typeface="Trebuchet MS"/>
              </a:rPr>
              <a:t>model</a:t>
            </a:r>
            <a:r>
              <a:rPr b="1" spc="-409" dirty="0">
                <a:latin typeface="Trebuchet MS"/>
                <a:cs typeface="Trebuchet MS"/>
              </a:rPr>
              <a:t> </a:t>
            </a:r>
            <a:r>
              <a:rPr b="1" spc="10" dirty="0">
                <a:latin typeface="Trebuchet MS"/>
                <a:cs typeface="Trebuchet MS"/>
              </a:rPr>
              <a:t>sequences?</a:t>
            </a:r>
          </a:p>
        </p:txBody>
      </p:sp>
      <p:sp>
        <p:nvSpPr>
          <p:cNvPr id="3" name="Rectangle 2"/>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2482668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22695" y="215944"/>
            <a:ext cx="6298612" cy="944297"/>
          </a:xfrm>
          <a:prstGeom prst="rect">
            <a:avLst/>
          </a:prstGeom>
        </p:spPr>
        <p:txBody>
          <a:bodyPr vert="horz" wrap="square" lIns="0" tIns="81725" rIns="0" bIns="0" rtlCol="0" anchor="ctr">
            <a:spAutoFit/>
          </a:bodyPr>
          <a:lstStyle/>
          <a:p>
            <a:pPr marL="190971"/>
            <a:r>
              <a:rPr b="1" spc="-8" dirty="0">
                <a:latin typeface="Calibri"/>
                <a:cs typeface="Calibri"/>
              </a:rPr>
              <a:t>Application: </a:t>
            </a:r>
            <a:r>
              <a:rPr spc="-11" dirty="0"/>
              <a:t>Character-Level </a:t>
            </a:r>
            <a:r>
              <a:rPr spc="-64" dirty="0"/>
              <a:t>Text</a:t>
            </a:r>
            <a:r>
              <a:rPr spc="53" dirty="0"/>
              <a:t> </a:t>
            </a:r>
            <a:r>
              <a:rPr spc="-11" dirty="0"/>
              <a:t>Generation</a:t>
            </a:r>
          </a:p>
        </p:txBody>
      </p:sp>
      <p:sp>
        <p:nvSpPr>
          <p:cNvPr id="4" name="object 4"/>
          <p:cNvSpPr txBox="1"/>
          <p:nvPr/>
        </p:nvSpPr>
        <p:spPr>
          <a:xfrm>
            <a:off x="5026533" y="4394836"/>
            <a:ext cx="2716530" cy="507831"/>
          </a:xfrm>
          <a:prstGeom prst="rect">
            <a:avLst/>
          </a:prstGeom>
        </p:spPr>
        <p:txBody>
          <a:bodyPr vert="horz" wrap="square" lIns="0" tIns="0" rIns="0" bIns="0" rtlCol="0">
            <a:spAutoFit/>
          </a:bodyPr>
          <a:lstStyle/>
          <a:p>
            <a:pPr marL="9525" marR="3810"/>
            <a:r>
              <a:rPr sz="1100" i="1" spc="-4" dirty="0">
                <a:latin typeface="Calibri"/>
                <a:cs typeface="Calibri"/>
              </a:rPr>
              <a:t>Andrej </a:t>
            </a:r>
            <a:r>
              <a:rPr sz="1100" i="1" spc="-15" dirty="0">
                <a:latin typeface="Calibri"/>
                <a:cs typeface="Calibri"/>
              </a:rPr>
              <a:t>Karpathy. </a:t>
            </a:r>
            <a:r>
              <a:rPr sz="1100" i="1" spc="8" dirty="0">
                <a:latin typeface="Calibri"/>
                <a:cs typeface="Calibri"/>
              </a:rPr>
              <a:t>“The </a:t>
            </a:r>
            <a:r>
              <a:rPr sz="1100" i="1" spc="-4" dirty="0">
                <a:latin typeface="Calibri"/>
                <a:cs typeface="Calibri"/>
              </a:rPr>
              <a:t>Unreasonable </a:t>
            </a:r>
            <a:r>
              <a:rPr sz="1100" i="1" spc="-8" dirty="0">
                <a:latin typeface="Calibri"/>
                <a:cs typeface="Calibri"/>
              </a:rPr>
              <a:t>Effectiveness  </a:t>
            </a:r>
            <a:r>
              <a:rPr sz="1100" i="1" spc="-4" dirty="0">
                <a:latin typeface="Calibri"/>
                <a:cs typeface="Calibri"/>
              </a:rPr>
              <a:t>of </a:t>
            </a:r>
            <a:r>
              <a:rPr sz="1100" i="1" spc="-8" dirty="0">
                <a:latin typeface="Calibri"/>
                <a:cs typeface="Calibri"/>
              </a:rPr>
              <a:t>Recurrent </a:t>
            </a:r>
            <a:r>
              <a:rPr sz="1100" i="1" spc="-4" dirty="0">
                <a:latin typeface="Calibri"/>
                <a:cs typeface="Calibri"/>
              </a:rPr>
              <a:t>Neural Networks."</a:t>
            </a:r>
            <a:r>
              <a:rPr sz="1100" i="1" dirty="0">
                <a:latin typeface="Calibri"/>
                <a:cs typeface="Calibri"/>
              </a:rPr>
              <a:t> </a:t>
            </a:r>
            <a:r>
              <a:rPr sz="1100" i="1" spc="-8" dirty="0">
                <a:latin typeface="Calibri"/>
                <a:cs typeface="Calibri"/>
              </a:rPr>
              <a:t>(2015).</a:t>
            </a:r>
            <a:endParaRPr sz="1100" dirty="0">
              <a:latin typeface="Calibri"/>
              <a:cs typeface="Calibri"/>
            </a:endParaRPr>
          </a:p>
        </p:txBody>
      </p:sp>
      <p:sp>
        <p:nvSpPr>
          <p:cNvPr id="5" name="object 5"/>
          <p:cNvSpPr/>
          <p:nvPr/>
        </p:nvSpPr>
        <p:spPr>
          <a:xfrm>
            <a:off x="533400" y="1510423"/>
            <a:ext cx="3554730" cy="284321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026533" y="1430464"/>
            <a:ext cx="2373154" cy="1015663"/>
          </a:xfrm>
          <a:prstGeom prst="rect">
            <a:avLst/>
          </a:prstGeom>
        </p:spPr>
        <p:txBody>
          <a:bodyPr vert="horz" wrap="square" lIns="0" tIns="0" rIns="0" bIns="0" rtlCol="0">
            <a:spAutoFit/>
          </a:bodyPr>
          <a:lstStyle/>
          <a:p>
            <a:pPr marL="9525"/>
            <a:r>
              <a:rPr sz="1100" spc="-4" dirty="0">
                <a:solidFill>
                  <a:srgbClr val="444444"/>
                </a:solidFill>
              </a:rPr>
              <a:t>Life </a:t>
            </a:r>
            <a:r>
              <a:rPr sz="1100" dirty="0">
                <a:solidFill>
                  <a:srgbClr val="444444"/>
                </a:solidFill>
              </a:rPr>
              <a:t>I</a:t>
            </a:r>
            <a:r>
              <a:rPr sz="1100" dirty="0"/>
              <a:t>s </a:t>
            </a:r>
            <a:r>
              <a:rPr sz="1100" spc="-4" dirty="0"/>
              <a:t>About </a:t>
            </a:r>
            <a:r>
              <a:rPr sz="1100" spc="-4" dirty="0">
                <a:solidFill>
                  <a:srgbClr val="FF0000"/>
                </a:solidFill>
              </a:rPr>
              <a:t>The</a:t>
            </a:r>
            <a:r>
              <a:rPr sz="1100" spc="-127" dirty="0">
                <a:solidFill>
                  <a:srgbClr val="FF0000"/>
                </a:solidFill>
              </a:rPr>
              <a:t> </a:t>
            </a:r>
            <a:r>
              <a:rPr sz="1100" spc="-4" dirty="0">
                <a:solidFill>
                  <a:srgbClr val="FF0000"/>
                </a:solidFill>
              </a:rPr>
              <a:t>Weather!</a:t>
            </a:r>
            <a:endParaRPr sz="1100" dirty="0"/>
          </a:p>
          <a:p>
            <a:pPr marL="9525" marR="3810"/>
            <a:r>
              <a:rPr sz="1100" spc="-4" dirty="0">
                <a:solidFill>
                  <a:srgbClr val="444444"/>
                </a:solidFill>
              </a:rPr>
              <a:t>Life Is </a:t>
            </a:r>
            <a:r>
              <a:rPr sz="1100" spc="-4" dirty="0"/>
              <a:t>About </a:t>
            </a:r>
            <a:r>
              <a:rPr sz="1100" spc="-4" dirty="0">
                <a:solidFill>
                  <a:srgbClr val="FF0000"/>
                </a:solidFill>
              </a:rPr>
              <a:t>The </a:t>
            </a:r>
            <a:r>
              <a:rPr sz="1100" spc="-15" dirty="0">
                <a:solidFill>
                  <a:srgbClr val="FF0000"/>
                </a:solidFill>
              </a:rPr>
              <a:t>True </a:t>
            </a:r>
            <a:r>
              <a:rPr sz="1100" spc="-4" dirty="0">
                <a:solidFill>
                  <a:srgbClr val="FF0000"/>
                </a:solidFill>
              </a:rPr>
              <a:t>Love Of </a:t>
            </a:r>
            <a:r>
              <a:rPr sz="1100" spc="-23" dirty="0">
                <a:solidFill>
                  <a:srgbClr val="FF0000"/>
                </a:solidFill>
              </a:rPr>
              <a:t>Mr.</a:t>
            </a:r>
            <a:r>
              <a:rPr sz="1100" spc="-116" dirty="0">
                <a:solidFill>
                  <a:srgbClr val="FF0000"/>
                </a:solidFill>
              </a:rPr>
              <a:t> </a:t>
            </a:r>
            <a:r>
              <a:rPr sz="1100" spc="-4" dirty="0">
                <a:solidFill>
                  <a:srgbClr val="FF0000"/>
                </a:solidFill>
              </a:rPr>
              <a:t>Mom  </a:t>
            </a:r>
            <a:r>
              <a:rPr sz="1100" spc="-4" dirty="0">
                <a:solidFill>
                  <a:srgbClr val="444444"/>
                </a:solidFill>
              </a:rPr>
              <a:t>Life Is </a:t>
            </a:r>
            <a:r>
              <a:rPr sz="1100" spc="-4" dirty="0"/>
              <a:t>About</a:t>
            </a:r>
            <a:r>
              <a:rPr sz="1100" spc="-94" dirty="0"/>
              <a:t> </a:t>
            </a:r>
            <a:r>
              <a:rPr sz="1100" spc="-4" dirty="0">
                <a:solidFill>
                  <a:srgbClr val="FF0000"/>
                </a:solidFill>
              </a:rPr>
              <a:t>Kids</a:t>
            </a:r>
            <a:endParaRPr sz="1100" dirty="0"/>
          </a:p>
          <a:p>
            <a:pPr marL="9525" marR="670544"/>
            <a:r>
              <a:rPr sz="1100" spc="-4" dirty="0">
                <a:solidFill>
                  <a:srgbClr val="444444"/>
                </a:solidFill>
              </a:rPr>
              <a:t>Life Is </a:t>
            </a:r>
            <a:r>
              <a:rPr sz="1100" spc="-4" dirty="0"/>
              <a:t>About </a:t>
            </a:r>
            <a:r>
              <a:rPr sz="1100" spc="-4" dirty="0">
                <a:solidFill>
                  <a:srgbClr val="FF0000"/>
                </a:solidFill>
              </a:rPr>
              <a:t>An Eating</a:t>
            </a:r>
            <a:r>
              <a:rPr sz="1100" spc="-131" dirty="0">
                <a:solidFill>
                  <a:srgbClr val="FF0000"/>
                </a:solidFill>
              </a:rPr>
              <a:t> </a:t>
            </a:r>
            <a:r>
              <a:rPr sz="1100" spc="-4" dirty="0">
                <a:solidFill>
                  <a:srgbClr val="FF0000"/>
                </a:solidFill>
              </a:rPr>
              <a:t>Story  </a:t>
            </a:r>
            <a:r>
              <a:rPr sz="1100" spc="-4" dirty="0">
                <a:solidFill>
                  <a:srgbClr val="444444"/>
                </a:solidFill>
              </a:rPr>
              <a:t>Life Is </a:t>
            </a:r>
            <a:r>
              <a:rPr sz="1100" spc="-4" dirty="0"/>
              <a:t>About </a:t>
            </a:r>
            <a:r>
              <a:rPr sz="1100" spc="-4" dirty="0">
                <a:solidFill>
                  <a:srgbClr val="FF0000"/>
                </a:solidFill>
              </a:rPr>
              <a:t>The </a:t>
            </a:r>
            <a:r>
              <a:rPr sz="1100" spc="-11" dirty="0">
                <a:solidFill>
                  <a:srgbClr val="FF0000"/>
                </a:solidFill>
              </a:rPr>
              <a:t>Truth</a:t>
            </a:r>
            <a:r>
              <a:rPr sz="1100" spc="-139" dirty="0">
                <a:solidFill>
                  <a:srgbClr val="FF0000"/>
                </a:solidFill>
              </a:rPr>
              <a:t> </a:t>
            </a:r>
            <a:r>
              <a:rPr sz="1100" spc="-4" dirty="0">
                <a:solidFill>
                  <a:srgbClr val="FF0000"/>
                </a:solidFill>
              </a:rPr>
              <a:t>Now</a:t>
            </a:r>
            <a:endParaRPr sz="1100" dirty="0"/>
          </a:p>
        </p:txBody>
      </p:sp>
      <p:sp>
        <p:nvSpPr>
          <p:cNvPr id="7" name="object 7"/>
          <p:cNvSpPr txBox="1"/>
          <p:nvPr/>
        </p:nvSpPr>
        <p:spPr>
          <a:xfrm>
            <a:off x="5026533" y="2813686"/>
            <a:ext cx="1992154" cy="1166986"/>
          </a:xfrm>
          <a:prstGeom prst="rect">
            <a:avLst/>
          </a:prstGeom>
        </p:spPr>
        <p:txBody>
          <a:bodyPr vert="horz" wrap="square" lIns="0" tIns="0" rIns="0" bIns="0" rtlCol="0">
            <a:spAutoFit/>
          </a:bodyPr>
          <a:lstStyle/>
          <a:p>
            <a:pPr marL="9525" marR="712928"/>
            <a:r>
              <a:rPr sz="1100" spc="-4" dirty="0">
                <a:solidFill>
                  <a:srgbClr val="444444"/>
                </a:solidFill>
              </a:rPr>
              <a:t>The meaning of life</a:t>
            </a:r>
            <a:r>
              <a:rPr sz="1100" spc="-41" dirty="0">
                <a:solidFill>
                  <a:srgbClr val="444444"/>
                </a:solidFill>
              </a:rPr>
              <a:t> </a:t>
            </a:r>
            <a:r>
              <a:rPr sz="1100" spc="-4" dirty="0">
                <a:solidFill>
                  <a:srgbClr val="444444"/>
                </a:solidFill>
              </a:rPr>
              <a:t>is  </a:t>
            </a:r>
            <a:r>
              <a:rPr sz="1100" spc="-4" dirty="0">
                <a:solidFill>
                  <a:srgbClr val="FF0000"/>
                </a:solidFill>
              </a:rPr>
              <a:t>literary</a:t>
            </a:r>
            <a:r>
              <a:rPr sz="1100" spc="-38" dirty="0">
                <a:solidFill>
                  <a:srgbClr val="FF0000"/>
                </a:solidFill>
              </a:rPr>
              <a:t> </a:t>
            </a:r>
            <a:r>
              <a:rPr sz="1100" spc="-4" dirty="0">
                <a:solidFill>
                  <a:srgbClr val="FF0000"/>
                </a:solidFill>
              </a:rPr>
              <a:t>recognition</a:t>
            </a:r>
            <a:endParaRPr sz="1100" dirty="0"/>
          </a:p>
          <a:p>
            <a:pPr>
              <a:spcBef>
                <a:spcPts val="8"/>
              </a:spcBef>
            </a:pPr>
            <a:endParaRPr sz="1100" dirty="0">
              <a:latin typeface="Times New Roman"/>
              <a:cs typeface="Times New Roman"/>
            </a:endParaRPr>
          </a:p>
          <a:p>
            <a:pPr marL="9525"/>
            <a:r>
              <a:rPr sz="1100" spc="-4" dirty="0">
                <a:solidFill>
                  <a:srgbClr val="444444"/>
                </a:solidFill>
              </a:rPr>
              <a:t>The meaning of life</a:t>
            </a:r>
            <a:r>
              <a:rPr sz="1100" spc="-41" dirty="0">
                <a:solidFill>
                  <a:srgbClr val="444444"/>
                </a:solidFill>
              </a:rPr>
              <a:t> </a:t>
            </a:r>
            <a:r>
              <a:rPr sz="1100" spc="-4" dirty="0">
                <a:solidFill>
                  <a:srgbClr val="444444"/>
                </a:solidFill>
              </a:rPr>
              <a:t>is</a:t>
            </a:r>
            <a:endParaRPr sz="1100" dirty="0"/>
          </a:p>
          <a:p>
            <a:pPr marL="9525" marR="3810">
              <a:lnSpc>
                <a:spcPts val="1229"/>
              </a:lnSpc>
              <a:spcBef>
                <a:spcPts val="64"/>
              </a:spcBef>
            </a:pPr>
            <a:r>
              <a:rPr sz="1100" spc="-4" dirty="0">
                <a:solidFill>
                  <a:srgbClr val="FF0000"/>
                </a:solidFill>
              </a:rPr>
              <a:t>the tradition of the ancient human  reproduction</a:t>
            </a:r>
            <a:endParaRPr sz="1100" dirty="0"/>
          </a:p>
        </p:txBody>
      </p:sp>
      <p:sp>
        <p:nvSpPr>
          <p:cNvPr id="8" name="Rectangle 7"/>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1597356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noGrp="1"/>
          </p:cNvSpPr>
          <p:nvPr>
            <p:ph type="title"/>
          </p:nvPr>
        </p:nvSpPr>
        <p:spPr>
          <a:xfrm>
            <a:off x="914400" y="1885951"/>
            <a:ext cx="7924800" cy="861774"/>
          </a:xfrm>
          <a:prstGeom prst="rect">
            <a:avLst/>
          </a:prstGeom>
        </p:spPr>
        <p:txBody>
          <a:bodyPr vert="horz" wrap="square" lIns="0" tIns="0" rIns="0" bIns="0" rtlCol="0" anchor="ctr">
            <a:spAutoFit/>
          </a:bodyPr>
          <a:lstStyle/>
          <a:p>
            <a:pPr marL="12700"/>
            <a:r>
              <a:rPr lang="en-US" b="1" spc="-80" dirty="0">
                <a:latin typeface="Trebuchet MS"/>
                <a:cs typeface="Trebuchet MS"/>
              </a:rPr>
              <a:t>Problem : Given a sentence translate it to another language</a:t>
            </a:r>
            <a:r>
              <a:rPr lang="en-US" b="1" spc="10" dirty="0">
                <a:latin typeface="Trebuchet MS"/>
                <a:cs typeface="Trebuchet MS"/>
              </a:rPr>
              <a:t>.</a:t>
            </a:r>
            <a:endParaRPr b="1" spc="10" dirty="0">
              <a:latin typeface="Trebuchet MS"/>
              <a:cs typeface="Trebuchet MS"/>
            </a:endParaRPr>
          </a:p>
        </p:txBody>
      </p:sp>
      <p:sp>
        <p:nvSpPr>
          <p:cNvPr id="4" name="Rectangle 3"/>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3338952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noGrp="1"/>
          </p:cNvSpPr>
          <p:nvPr>
            <p:ph type="title"/>
          </p:nvPr>
        </p:nvSpPr>
        <p:spPr>
          <a:xfrm>
            <a:off x="914400" y="1885951"/>
            <a:ext cx="6781800" cy="861774"/>
          </a:xfrm>
          <a:prstGeom prst="rect">
            <a:avLst/>
          </a:prstGeom>
        </p:spPr>
        <p:txBody>
          <a:bodyPr vert="horz" wrap="square" lIns="0" tIns="0" rIns="0" bIns="0" rtlCol="0" anchor="ctr">
            <a:spAutoFit/>
          </a:bodyPr>
          <a:lstStyle/>
          <a:p>
            <a:pPr marL="12700"/>
            <a:r>
              <a:rPr lang="en-US" b="1" spc="-80" dirty="0">
                <a:latin typeface="Trebuchet MS"/>
                <a:cs typeface="Trebuchet MS"/>
              </a:rPr>
              <a:t>Problem : Given a sentence translate it to </a:t>
            </a:r>
            <a:br>
              <a:rPr lang="en-US" b="1" spc="-80" dirty="0">
                <a:latin typeface="Trebuchet MS"/>
                <a:cs typeface="Trebuchet MS"/>
              </a:rPr>
            </a:br>
            <a:r>
              <a:rPr lang="en-US" b="1" spc="-80" dirty="0">
                <a:latin typeface="Trebuchet MS"/>
                <a:cs typeface="Trebuchet MS"/>
              </a:rPr>
              <a:t>another language</a:t>
            </a:r>
            <a:r>
              <a:rPr lang="en-US" b="1" spc="10" dirty="0">
                <a:latin typeface="Trebuchet MS"/>
                <a:cs typeface="Trebuchet MS"/>
              </a:rPr>
              <a:t>.</a:t>
            </a:r>
            <a:endParaRPr b="1" spc="10" dirty="0">
              <a:latin typeface="Trebuchet MS"/>
              <a:cs typeface="Trebuchet MS"/>
            </a:endParaRPr>
          </a:p>
        </p:txBody>
      </p:sp>
      <p:cxnSp>
        <p:nvCxnSpPr>
          <p:cNvPr id="4" name="Straight Arrow Connector 3"/>
          <p:cNvCxnSpPr/>
          <p:nvPr/>
        </p:nvCxnSpPr>
        <p:spPr>
          <a:xfrm flipH="1">
            <a:off x="4495800" y="971550"/>
            <a:ext cx="11430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bject 3"/>
          <p:cNvSpPr txBox="1"/>
          <p:nvPr/>
        </p:nvSpPr>
        <p:spPr>
          <a:xfrm>
            <a:off x="5638800" y="735251"/>
            <a:ext cx="3048000" cy="553998"/>
          </a:xfrm>
          <a:prstGeom prst="rect">
            <a:avLst/>
          </a:prstGeom>
        </p:spPr>
        <p:txBody>
          <a:bodyPr vert="horz" wrap="square" lIns="0" tIns="0" rIns="0" bIns="0" rtlCol="0">
            <a:spAutoFit/>
          </a:bodyPr>
          <a:lstStyle/>
          <a:p>
            <a:pPr marL="12700"/>
            <a:r>
              <a:rPr sz="1800" spc="10" dirty="0">
                <a:solidFill>
                  <a:srgbClr val="595959"/>
                </a:solidFill>
              </a:rPr>
              <a:t>“</a:t>
            </a:r>
            <a:r>
              <a:rPr lang="en-US" sz="1800" spc="15" dirty="0">
                <a:solidFill>
                  <a:srgbClr val="0097A7"/>
                </a:solidFill>
              </a:rPr>
              <a:t>a sentence is nothing but sequence of words</a:t>
            </a:r>
            <a:r>
              <a:rPr sz="1800" spc="5" dirty="0">
                <a:solidFill>
                  <a:srgbClr val="595959"/>
                </a:solidFill>
              </a:rPr>
              <a:t>”</a:t>
            </a:r>
            <a:endParaRPr sz="1800" dirty="0"/>
          </a:p>
        </p:txBody>
      </p:sp>
      <p:sp>
        <p:nvSpPr>
          <p:cNvPr id="6" name="Rectangle 5"/>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186131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764" y="558548"/>
            <a:ext cx="10515600" cy="938719"/>
          </a:xfrm>
          <a:prstGeom prst="rect">
            <a:avLst/>
          </a:prstGeom>
        </p:spPr>
        <p:txBody>
          <a:bodyPr vert="horz" wrap="square" lIns="0" tIns="76200" rIns="0" bIns="0" rtlCol="0" anchor="ctr">
            <a:spAutoFit/>
          </a:bodyPr>
          <a:lstStyle/>
          <a:p>
            <a:pPr marL="24130"/>
            <a:r>
              <a:rPr lang="en-US" spc="15" dirty="0"/>
              <a:t>L</a:t>
            </a:r>
            <a:r>
              <a:rPr spc="15" dirty="0"/>
              <a:t>et’s </a:t>
            </a:r>
            <a:r>
              <a:rPr spc="30" dirty="0"/>
              <a:t>turn </a:t>
            </a:r>
            <a:r>
              <a:rPr spc="85" dirty="0"/>
              <a:t>to </a:t>
            </a:r>
            <a:r>
              <a:rPr b="1" spc="-120" dirty="0">
                <a:latin typeface="Trebuchet MS"/>
                <a:cs typeface="Trebuchet MS"/>
              </a:rPr>
              <a:t>recurrent </a:t>
            </a:r>
            <a:r>
              <a:rPr b="1" spc="-90" dirty="0">
                <a:latin typeface="Trebuchet MS"/>
                <a:cs typeface="Trebuchet MS"/>
              </a:rPr>
              <a:t>neural </a:t>
            </a:r>
            <a:r>
              <a:rPr b="1" spc="-60" dirty="0">
                <a:latin typeface="Trebuchet MS"/>
                <a:cs typeface="Trebuchet MS"/>
              </a:rPr>
              <a:t>networks</a:t>
            </a:r>
            <a:r>
              <a:rPr spc="-60" dirty="0"/>
              <a:t>!</a:t>
            </a:r>
            <a:r>
              <a:rPr spc="-540" dirty="0"/>
              <a:t> </a:t>
            </a:r>
            <a:br>
              <a:rPr lang="en-US" spc="-540" dirty="0"/>
            </a:br>
            <a:r>
              <a:rPr lang="en-US" spc="-540" dirty="0"/>
              <a:t>					</a:t>
            </a:r>
            <a:r>
              <a:rPr spc="-45" dirty="0"/>
              <a:t>(RNNs)</a:t>
            </a:r>
          </a:p>
        </p:txBody>
      </p:sp>
      <p:sp>
        <p:nvSpPr>
          <p:cNvPr id="3" name="object 3"/>
          <p:cNvSpPr txBox="1"/>
          <p:nvPr/>
        </p:nvSpPr>
        <p:spPr>
          <a:xfrm>
            <a:off x="711359" y="2335802"/>
            <a:ext cx="7097395" cy="1292662"/>
          </a:xfrm>
          <a:prstGeom prst="rect">
            <a:avLst/>
          </a:prstGeom>
        </p:spPr>
        <p:txBody>
          <a:bodyPr vert="horz" wrap="square" lIns="0" tIns="0" rIns="0" bIns="0" rtlCol="0">
            <a:spAutoFit/>
          </a:bodyPr>
          <a:lstStyle/>
          <a:p>
            <a:pPr marL="534022" indent="-521321">
              <a:buAutoNum type="arabicPeriod"/>
              <a:tabLst>
                <a:tab pos="534022" algn="l"/>
                <a:tab pos="534657" algn="l"/>
              </a:tabLst>
            </a:pPr>
            <a:r>
              <a:rPr sz="2800" spc="85" dirty="0"/>
              <a:t>to </a:t>
            </a:r>
            <a:r>
              <a:rPr sz="2800" spc="30" dirty="0"/>
              <a:t>maintain </a:t>
            </a:r>
            <a:r>
              <a:rPr sz="2800" spc="35" dirty="0">
                <a:solidFill>
                  <a:srgbClr val="0097A7"/>
                </a:solidFill>
              </a:rPr>
              <a:t>word</a:t>
            </a:r>
            <a:r>
              <a:rPr sz="2800" spc="-415" dirty="0">
                <a:solidFill>
                  <a:srgbClr val="0097A7"/>
                </a:solidFill>
              </a:rPr>
              <a:t> </a:t>
            </a:r>
            <a:r>
              <a:rPr sz="2800" dirty="0">
                <a:solidFill>
                  <a:srgbClr val="0097A7"/>
                </a:solidFill>
              </a:rPr>
              <a:t>order</a:t>
            </a:r>
            <a:endParaRPr sz="2800" dirty="0"/>
          </a:p>
          <a:p>
            <a:pPr marL="534022" indent="-521321">
              <a:spcBef>
                <a:spcPts val="15"/>
              </a:spcBef>
              <a:buAutoNum type="arabicPeriod"/>
              <a:tabLst>
                <a:tab pos="534022" algn="l"/>
                <a:tab pos="534657" algn="l"/>
              </a:tabLst>
            </a:pPr>
            <a:r>
              <a:rPr sz="2800" spc="85" dirty="0"/>
              <a:t>to</a:t>
            </a:r>
            <a:r>
              <a:rPr sz="2800" spc="-505" dirty="0"/>
              <a:t> </a:t>
            </a:r>
            <a:r>
              <a:rPr sz="2800" spc="-15" dirty="0">
                <a:solidFill>
                  <a:srgbClr val="0097A7"/>
                </a:solidFill>
              </a:rPr>
              <a:t>share </a:t>
            </a:r>
            <a:r>
              <a:rPr sz="2800" spc="10" dirty="0">
                <a:solidFill>
                  <a:srgbClr val="0097A7"/>
                </a:solidFill>
              </a:rPr>
              <a:t>parameters </a:t>
            </a:r>
            <a:r>
              <a:rPr sz="2800" spc="25" dirty="0"/>
              <a:t>across </a:t>
            </a:r>
            <a:r>
              <a:rPr sz="2800" spc="10" dirty="0"/>
              <a:t>the </a:t>
            </a:r>
            <a:r>
              <a:rPr sz="2800" spc="-15" dirty="0"/>
              <a:t>sequence</a:t>
            </a:r>
            <a:endParaRPr sz="2800" dirty="0"/>
          </a:p>
          <a:p>
            <a:pPr marL="534022" indent="-521321">
              <a:spcBef>
                <a:spcPts val="15"/>
              </a:spcBef>
              <a:buAutoNum type="arabicPeriod"/>
              <a:tabLst>
                <a:tab pos="534022" algn="l"/>
                <a:tab pos="534657" algn="l"/>
              </a:tabLst>
            </a:pPr>
            <a:r>
              <a:rPr sz="2800" spc="85" dirty="0"/>
              <a:t>to</a:t>
            </a:r>
            <a:r>
              <a:rPr sz="2800" spc="-95" dirty="0"/>
              <a:t> </a:t>
            </a:r>
            <a:r>
              <a:rPr sz="2800" spc="-35" dirty="0"/>
              <a:t>keep</a:t>
            </a:r>
            <a:r>
              <a:rPr sz="2800" spc="-95" dirty="0"/>
              <a:t> </a:t>
            </a:r>
            <a:r>
              <a:rPr sz="2800" spc="35" dirty="0"/>
              <a:t>track</a:t>
            </a:r>
            <a:r>
              <a:rPr sz="2800" spc="-95" dirty="0"/>
              <a:t> </a:t>
            </a:r>
            <a:r>
              <a:rPr sz="2800" spc="114" dirty="0"/>
              <a:t>of</a:t>
            </a:r>
            <a:r>
              <a:rPr sz="2800" spc="-70" dirty="0"/>
              <a:t> </a:t>
            </a:r>
            <a:r>
              <a:rPr sz="2800" spc="10" dirty="0">
                <a:solidFill>
                  <a:srgbClr val="0097A7"/>
                </a:solidFill>
              </a:rPr>
              <a:t>long-term</a:t>
            </a:r>
            <a:r>
              <a:rPr sz="2800" spc="-95" dirty="0">
                <a:solidFill>
                  <a:srgbClr val="0097A7"/>
                </a:solidFill>
              </a:rPr>
              <a:t> </a:t>
            </a:r>
            <a:r>
              <a:rPr sz="2800" spc="-10" dirty="0">
                <a:solidFill>
                  <a:srgbClr val="0097A7"/>
                </a:solidFill>
              </a:rPr>
              <a:t>dependencies</a:t>
            </a:r>
            <a:endParaRPr sz="2800" dirty="0"/>
          </a:p>
        </p:txBody>
      </p:sp>
      <p:sp>
        <p:nvSpPr>
          <p:cNvPr id="4" name="Rectangle 3"/>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Tree>
    <p:extLst>
      <p:ext uri="{BB962C8B-B14F-4D97-AF65-F5344CB8AC3E}">
        <p14:creationId xmlns:p14="http://schemas.microsoft.com/office/powerpoint/2010/main" val="3233377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56628"/>
            <a:ext cx="8313874" cy="3207477"/>
          </a:xfrm>
          <a:prstGeom prst="rect">
            <a:avLst/>
          </a:prstGeom>
        </p:spPr>
      </p:pic>
      <p:sp>
        <p:nvSpPr>
          <p:cNvPr id="4" name="Rectangle 3"/>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
        <p:nvSpPr>
          <p:cNvPr id="6" name="Title 5">
            <a:extLst>
              <a:ext uri="{FF2B5EF4-FFF2-40B4-BE49-F238E27FC236}">
                <a16:creationId xmlns:a16="http://schemas.microsoft.com/office/drawing/2014/main" id="{4C45EECD-FCE8-4FE4-91A8-74F6E9A4CD2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2413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3958" y="32969"/>
            <a:ext cx="6298612" cy="944297"/>
          </a:xfrm>
          <a:prstGeom prst="rect">
            <a:avLst/>
          </a:prstGeom>
        </p:spPr>
        <p:txBody>
          <a:bodyPr vert="horz" wrap="square" lIns="0" tIns="81725" rIns="0" bIns="0" rtlCol="0" anchor="ctr">
            <a:spAutoFit/>
          </a:bodyPr>
          <a:lstStyle/>
          <a:p>
            <a:pPr marL="55244"/>
            <a:r>
              <a:rPr b="1" spc="-8" dirty="0">
                <a:latin typeface="Calibri"/>
                <a:cs typeface="Calibri"/>
              </a:rPr>
              <a:t>Application: </a:t>
            </a:r>
            <a:r>
              <a:rPr spc="-4" dirty="0"/>
              <a:t>Handwriting </a:t>
            </a:r>
            <a:r>
              <a:rPr spc="-11" dirty="0"/>
              <a:t>Generation </a:t>
            </a:r>
            <a:r>
              <a:rPr spc="-15" dirty="0"/>
              <a:t>from</a:t>
            </a:r>
            <a:r>
              <a:rPr spc="90" dirty="0"/>
              <a:t> </a:t>
            </a:r>
            <a:r>
              <a:rPr spc="-64" dirty="0"/>
              <a:t>Text</a:t>
            </a:r>
          </a:p>
        </p:txBody>
      </p:sp>
      <p:sp>
        <p:nvSpPr>
          <p:cNvPr id="4" name="object 4"/>
          <p:cNvSpPr txBox="1"/>
          <p:nvPr/>
        </p:nvSpPr>
        <p:spPr>
          <a:xfrm>
            <a:off x="5255324" y="3863149"/>
            <a:ext cx="2314099" cy="646331"/>
          </a:xfrm>
          <a:prstGeom prst="rect">
            <a:avLst/>
          </a:prstGeom>
        </p:spPr>
        <p:txBody>
          <a:bodyPr vert="horz" wrap="square" lIns="0" tIns="0" rIns="0" bIns="0" rtlCol="0">
            <a:spAutoFit/>
          </a:bodyPr>
          <a:lstStyle/>
          <a:p>
            <a:pPr marL="9525" marR="3810"/>
            <a:r>
              <a:rPr spc="-8" dirty="0">
                <a:latin typeface="Calibri"/>
                <a:cs typeface="Calibri"/>
              </a:rPr>
              <a:t>Alex </a:t>
            </a:r>
            <a:r>
              <a:rPr spc="-11" dirty="0">
                <a:latin typeface="Calibri"/>
                <a:cs typeface="Calibri"/>
              </a:rPr>
              <a:t>Graves. </a:t>
            </a:r>
            <a:r>
              <a:rPr b="1" spc="-8" dirty="0">
                <a:latin typeface="Calibri"/>
                <a:cs typeface="Calibri"/>
              </a:rPr>
              <a:t>"Generating  </a:t>
            </a:r>
            <a:r>
              <a:rPr b="1" spc="-4" dirty="0">
                <a:latin typeface="Calibri"/>
                <a:cs typeface="Calibri"/>
              </a:rPr>
              <a:t>sequences with </a:t>
            </a:r>
            <a:r>
              <a:rPr b="1" spc="-11" dirty="0">
                <a:latin typeface="Calibri"/>
                <a:cs typeface="Calibri"/>
              </a:rPr>
              <a:t>recurrent </a:t>
            </a:r>
            <a:r>
              <a:rPr b="1" spc="-8" dirty="0">
                <a:latin typeface="Calibri"/>
                <a:cs typeface="Calibri"/>
              </a:rPr>
              <a:t>neural  networks."</a:t>
            </a:r>
            <a:r>
              <a:rPr b="1" spc="-56" dirty="0">
                <a:latin typeface="Calibri"/>
                <a:cs typeface="Calibri"/>
              </a:rPr>
              <a:t> </a:t>
            </a:r>
            <a:r>
              <a:rPr spc="-4" dirty="0">
                <a:latin typeface="Calibri"/>
                <a:cs typeface="Calibri"/>
              </a:rPr>
              <a:t>(2013).</a:t>
            </a:r>
            <a:endParaRPr dirty="0">
              <a:latin typeface="Calibri"/>
              <a:cs typeface="Calibri"/>
            </a:endParaRPr>
          </a:p>
        </p:txBody>
      </p:sp>
      <p:sp>
        <p:nvSpPr>
          <p:cNvPr id="5" name="object 5"/>
          <p:cNvSpPr/>
          <p:nvPr/>
        </p:nvSpPr>
        <p:spPr>
          <a:xfrm>
            <a:off x="5715001" y="2252281"/>
            <a:ext cx="1979675" cy="4480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89866" y="2699968"/>
            <a:ext cx="3167253" cy="43319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991611" y="1255438"/>
            <a:ext cx="4527423" cy="48063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65748" y="1958708"/>
            <a:ext cx="3738753" cy="2476881"/>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981201" y="1275634"/>
            <a:ext cx="3107531" cy="846386"/>
          </a:xfrm>
          <a:prstGeom prst="rect">
            <a:avLst/>
          </a:prstGeom>
        </p:spPr>
        <p:txBody>
          <a:bodyPr vert="horz" wrap="square" lIns="0" tIns="0" rIns="0" bIns="0" rtlCol="0">
            <a:spAutoFit/>
          </a:bodyPr>
          <a:lstStyle/>
          <a:p>
            <a:pPr marL="9525"/>
            <a:r>
              <a:rPr sz="1800" b="1" dirty="0">
                <a:solidFill>
                  <a:srgbClr val="C00000"/>
                </a:solidFill>
                <a:latin typeface="Calibri"/>
                <a:cs typeface="Calibri"/>
              </a:rPr>
              <a:t>Input:</a:t>
            </a:r>
            <a:endParaRPr sz="1800" dirty="0">
              <a:latin typeface="Calibri"/>
              <a:cs typeface="Calibri"/>
            </a:endParaRPr>
          </a:p>
          <a:p>
            <a:pPr>
              <a:spcBef>
                <a:spcPts val="4"/>
              </a:spcBef>
            </a:pPr>
            <a:endParaRPr sz="1900" dirty="0">
              <a:latin typeface="Times New Roman"/>
              <a:cs typeface="Times New Roman"/>
            </a:endParaRPr>
          </a:p>
          <a:p>
            <a:pPr marR="3810" algn="r"/>
            <a:r>
              <a:rPr sz="1800" b="1" spc="-4" dirty="0">
                <a:solidFill>
                  <a:srgbClr val="C00000"/>
                </a:solidFill>
                <a:latin typeface="Calibri"/>
                <a:cs typeface="Calibri"/>
              </a:rPr>
              <a:t>Outp</a:t>
            </a:r>
            <a:r>
              <a:rPr sz="1800" b="1" spc="8" dirty="0">
                <a:solidFill>
                  <a:srgbClr val="C00000"/>
                </a:solidFill>
                <a:latin typeface="Calibri"/>
                <a:cs typeface="Calibri"/>
              </a:rPr>
              <a:t>u</a:t>
            </a:r>
            <a:r>
              <a:rPr sz="1800" b="1" dirty="0">
                <a:solidFill>
                  <a:srgbClr val="C00000"/>
                </a:solidFill>
                <a:latin typeface="Calibri"/>
                <a:cs typeface="Calibri"/>
              </a:rPr>
              <a:t>t:</a:t>
            </a:r>
            <a:endParaRPr sz="1800" dirty="0">
              <a:latin typeface="Calibri"/>
              <a:cs typeface="Calibri"/>
            </a:endParaRPr>
          </a:p>
        </p:txBody>
      </p:sp>
      <p:sp>
        <p:nvSpPr>
          <p:cNvPr id="10" name="Rectangle 9"/>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
        <p:nvSpPr>
          <p:cNvPr id="2" name="TextBox 1"/>
          <p:cNvSpPr txBox="1"/>
          <p:nvPr/>
        </p:nvSpPr>
        <p:spPr>
          <a:xfrm>
            <a:off x="7296164" y="4435589"/>
            <a:ext cx="1776448" cy="307777"/>
          </a:xfrm>
          <a:prstGeom prst="rect">
            <a:avLst/>
          </a:prstGeom>
          <a:noFill/>
        </p:spPr>
        <p:txBody>
          <a:bodyPr wrap="none" rtlCol="0">
            <a:spAutoFit/>
          </a:bodyPr>
          <a:lstStyle/>
          <a:p>
            <a:r>
              <a:rPr lang="en-US" dirty="0"/>
              <a:t>Source: MIT 6.S094</a:t>
            </a:r>
          </a:p>
        </p:txBody>
      </p:sp>
    </p:spTree>
    <p:extLst>
      <p:ext uri="{BB962C8B-B14F-4D97-AF65-F5344CB8AC3E}">
        <p14:creationId xmlns:p14="http://schemas.microsoft.com/office/powerpoint/2010/main" val="38828731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
        <p:nvSpPr>
          <p:cNvPr id="14" name="Title 13">
            <a:extLst>
              <a:ext uri="{FF2B5EF4-FFF2-40B4-BE49-F238E27FC236}">
                <a16:creationId xmlns:a16="http://schemas.microsoft.com/office/drawing/2014/main" id="{C66A6843-5FE2-4B90-AAEB-4EC5CF6D1976}"/>
              </a:ext>
            </a:extLst>
          </p:cNvPr>
          <p:cNvSpPr>
            <a:spLocks noGrp="1"/>
          </p:cNvSpPr>
          <p:nvPr>
            <p:ph type="title"/>
          </p:nvPr>
        </p:nvSpPr>
        <p:spPr/>
        <p:txBody>
          <a:bodyPr/>
          <a:lstStyle/>
          <a:p>
            <a:r>
              <a:rPr lang="en-US" dirty="0"/>
              <a:t>Pitfalls</a:t>
            </a:r>
          </a:p>
        </p:txBody>
      </p:sp>
      <p:sp>
        <p:nvSpPr>
          <p:cNvPr id="15" name="Text Placeholder 14">
            <a:extLst>
              <a:ext uri="{FF2B5EF4-FFF2-40B4-BE49-F238E27FC236}">
                <a16:creationId xmlns:a16="http://schemas.microsoft.com/office/drawing/2014/main" id="{72EE3283-8E09-4969-A0D8-79909ED6C699}"/>
              </a:ext>
            </a:extLst>
          </p:cNvPr>
          <p:cNvSpPr>
            <a:spLocks noGrp="1"/>
          </p:cNvSpPr>
          <p:nvPr>
            <p:ph type="body" idx="1"/>
          </p:nvPr>
        </p:nvSpPr>
        <p:spPr/>
        <p:txBody>
          <a:bodyPr/>
          <a:lstStyle/>
          <a:p>
            <a:pPr marL="285750" indent="-285750">
              <a:buFont typeface="Arial" panose="020B0604020202020204" pitchFamily="34" charset="0"/>
              <a:buChar char="•"/>
            </a:pPr>
            <a:r>
              <a:rPr lang="en-US" dirty="0"/>
              <a:t>Needs a lot of data!</a:t>
            </a:r>
          </a:p>
          <a:p>
            <a:pPr marL="285750" indent="-285750">
              <a:buFont typeface="Arial" panose="020B0604020202020204" pitchFamily="34" charset="0"/>
              <a:buChar char="•"/>
            </a:pPr>
            <a:r>
              <a:rPr lang="en-US" dirty="0"/>
              <a:t>Same for Compute!!</a:t>
            </a:r>
          </a:p>
          <a:p>
            <a:pPr marL="285750" indent="-285750">
              <a:buFont typeface="Arial" panose="020B0604020202020204" pitchFamily="34" charset="0"/>
              <a:buChar char="•"/>
            </a:pPr>
            <a:r>
              <a:rPr lang="en-US" dirty="0"/>
              <a:t>Unexplainable!!!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Learning works very well in problems where there is a repetitive structure in space or time” – Prof. Josh Tenenbaum</a:t>
            </a:r>
          </a:p>
        </p:txBody>
      </p:sp>
    </p:spTree>
    <p:extLst>
      <p:ext uri="{BB962C8B-B14F-4D97-AF65-F5344CB8AC3E}">
        <p14:creationId xmlns:p14="http://schemas.microsoft.com/office/powerpoint/2010/main" val="3546104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pic>
        <p:nvPicPr>
          <p:cNvPr id="15" name="Picture 14">
            <a:extLst>
              <a:ext uri="{FF2B5EF4-FFF2-40B4-BE49-F238E27FC236}">
                <a16:creationId xmlns:a16="http://schemas.microsoft.com/office/drawing/2014/main" id="{03C2F5C5-E406-4AB4-AAD4-4086286E14F2}"/>
              </a:ext>
            </a:extLst>
          </p:cNvPr>
          <p:cNvPicPr>
            <a:picLocks noChangeAspect="1"/>
          </p:cNvPicPr>
          <p:nvPr/>
        </p:nvPicPr>
        <p:blipFill>
          <a:blip r:embed="rId3"/>
          <a:stretch>
            <a:fillRect/>
          </a:stretch>
        </p:blipFill>
        <p:spPr>
          <a:xfrm>
            <a:off x="2397512" y="0"/>
            <a:ext cx="4348976" cy="5143500"/>
          </a:xfrm>
          <a:prstGeom prst="rect">
            <a:avLst/>
          </a:prstGeom>
        </p:spPr>
      </p:pic>
    </p:spTree>
    <p:extLst>
      <p:ext uri="{BB962C8B-B14F-4D97-AF65-F5344CB8AC3E}">
        <p14:creationId xmlns:p14="http://schemas.microsoft.com/office/powerpoint/2010/main" val="2855670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765431"/>
            <a:ext cx="9144000" cy="378069"/>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3031" y="-19409"/>
            <a:ext cx="651430" cy="557409"/>
          </a:xfrm>
          <a:prstGeom prst="rect">
            <a:avLst/>
          </a:prstGeom>
        </p:spPr>
      </p:pic>
      <p:sp>
        <p:nvSpPr>
          <p:cNvPr id="2" name="Title 1">
            <a:extLst>
              <a:ext uri="{FF2B5EF4-FFF2-40B4-BE49-F238E27FC236}">
                <a16:creationId xmlns:a16="http://schemas.microsoft.com/office/drawing/2014/main" id="{F5B3D3BB-DFFA-4859-A4E2-E5EB299FA34F}"/>
              </a:ext>
            </a:extLst>
          </p:cNvPr>
          <p:cNvSpPr>
            <a:spLocks noGrp="1"/>
          </p:cNvSpPr>
          <p:nvPr>
            <p:ph type="title"/>
          </p:nvPr>
        </p:nvSpPr>
        <p:spPr/>
        <p:txBody>
          <a:bodyPr/>
          <a:lstStyle/>
          <a:p>
            <a:r>
              <a:rPr lang="en-US" dirty="0"/>
              <a:t>Q/A</a:t>
            </a:r>
          </a:p>
        </p:txBody>
      </p:sp>
    </p:spTree>
    <p:extLst>
      <p:ext uri="{BB962C8B-B14F-4D97-AF65-F5344CB8AC3E}">
        <p14:creationId xmlns:p14="http://schemas.microsoft.com/office/powerpoint/2010/main" val="375533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3000" dirty="0">
                <a:latin typeface="Calibri"/>
                <a:ea typeface="Calibri"/>
                <a:cs typeface="Calibri"/>
                <a:sym typeface="Calibri"/>
              </a:rPr>
              <a:t>Some more….</a:t>
            </a:r>
          </a:p>
        </p:txBody>
      </p:sp>
      <p:sp>
        <p:nvSpPr>
          <p:cNvPr id="141" name="Shape 1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Deep Learning Models can also,</a:t>
            </a:r>
          </a:p>
          <a:p>
            <a:pPr lvl="0" rtl="0">
              <a:spcBef>
                <a:spcPts val="800"/>
              </a:spcBef>
              <a:spcAft>
                <a:spcPts val="0"/>
              </a:spcAft>
              <a:buClr>
                <a:schemeClr val="dk1"/>
              </a:buClr>
              <a:buSzPct val="61111"/>
              <a:buFont typeface="Arial"/>
              <a:buNone/>
            </a:pPr>
            <a:r>
              <a:rPr lang="en" dirty="0">
                <a:solidFill>
                  <a:schemeClr val="dk1"/>
                </a:solidFill>
                <a:latin typeface="Calibri" pitchFamily="34" charset="0"/>
                <a:ea typeface="Calibri"/>
                <a:cs typeface="Calibri" pitchFamily="34" charset="0"/>
                <a:sym typeface="Calibri"/>
              </a:rPr>
              <a:t>Paint.</a:t>
            </a:r>
          </a:p>
          <a:p>
            <a:pPr lvl="0" rtl="0">
              <a:spcBef>
                <a:spcPts val="800"/>
              </a:spcBef>
              <a:spcAft>
                <a:spcPts val="0"/>
              </a:spcAft>
              <a:buClr>
                <a:schemeClr val="dk1"/>
              </a:buClr>
              <a:buSzPct val="61111"/>
              <a:buFont typeface="Arial"/>
              <a:buNone/>
            </a:pPr>
            <a:endParaRPr dirty="0">
              <a:latin typeface="Calibri" pitchFamily="34" charset="0"/>
              <a:cs typeface="Calibri" pitchFamily="34" charset="0"/>
            </a:endParaRPr>
          </a:p>
        </p:txBody>
      </p:sp>
      <p:sp>
        <p:nvSpPr>
          <p:cNvPr id="4" name="Rectangle 3"/>
          <p:cNvSpPr/>
          <p:nvPr/>
        </p:nvSpPr>
        <p:spPr>
          <a:xfrm>
            <a:off x="0" y="4859949"/>
            <a:ext cx="9144000" cy="283552"/>
          </a:xfrm>
          <a:prstGeom prst="rect">
            <a:avLst/>
          </a:prstGeom>
          <a:solidFill>
            <a:srgbClr val="4B7E7C"/>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2570" y="0"/>
            <a:ext cx="651430" cy="5574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84910"/>
            <a:ext cx="4315132" cy="4371540"/>
          </a:xfrm>
          <a:prstGeom prst="rect">
            <a:avLst/>
          </a:prstGeom>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3251</TotalTime>
  <Words>1014</Words>
  <Application>Microsoft Office PowerPoint</Application>
  <PresentationFormat>On-screen Show (16:9)</PresentationFormat>
  <Paragraphs>255</Paragraphs>
  <Slides>89</Slides>
  <Notes>42</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8" baseType="lpstr">
      <vt:lpstr>Arial</vt:lpstr>
      <vt:lpstr>Calibri</vt:lpstr>
      <vt:lpstr>Cambria Math</vt:lpstr>
      <vt:lpstr>Courier New</vt:lpstr>
      <vt:lpstr>Times New Roman</vt:lpstr>
      <vt:lpstr>Trebuchet MS</vt:lpstr>
      <vt:lpstr>Wingdings</vt:lpstr>
      <vt:lpstr>simple-light-2</vt:lpstr>
      <vt:lpstr>Acrobat Document</vt:lpstr>
      <vt:lpstr>Introduction to Deep Learning  and PyTorch</vt:lpstr>
      <vt:lpstr>Content</vt:lpstr>
      <vt:lpstr>What is Deep Learning ?</vt:lpstr>
      <vt:lpstr>PowerPoint Presentation</vt:lpstr>
      <vt:lpstr>What are its applications ? </vt:lpstr>
      <vt:lpstr>Image Classification</vt:lpstr>
      <vt:lpstr>Natural Language Processing</vt:lpstr>
      <vt:lpstr>Self Driving</vt:lpstr>
      <vt:lpstr>Some more….</vt:lpstr>
      <vt:lpstr>Some more….</vt:lpstr>
      <vt:lpstr>Some more….</vt:lpstr>
      <vt:lpstr>Some more….</vt:lpstr>
      <vt:lpstr>Why Deep Learning and Why Now?</vt:lpstr>
      <vt:lpstr>PowerPoint Presentation</vt:lpstr>
      <vt:lpstr>PowerPoint Presentation</vt:lpstr>
      <vt:lpstr>Enter Deep Learning (actually machine learning)</vt:lpstr>
      <vt:lpstr>Why Deep Learning?</vt:lpstr>
      <vt:lpstr>and…</vt:lpstr>
      <vt:lpstr>Why now?</vt:lpstr>
      <vt:lpstr>PowerPoint Presentation</vt:lpstr>
      <vt:lpstr>What is learning?</vt:lpstr>
      <vt:lpstr>Supervised Learning</vt:lpstr>
      <vt:lpstr>Supervised Learning</vt:lpstr>
      <vt:lpstr>Unsupervised Learning</vt:lpstr>
      <vt:lpstr>PowerPoint Presentation</vt:lpstr>
      <vt:lpstr>Linear Predictors</vt:lpstr>
      <vt:lpstr>i.e.</vt:lpstr>
      <vt:lpstr>But…</vt:lpstr>
      <vt:lpstr>Nuts and Bolts of Neural Networks</vt:lpstr>
      <vt:lpstr>Artificial Neurons</vt:lpstr>
      <vt:lpstr>Activation Functions</vt:lpstr>
      <vt:lpstr>Activation Functions</vt:lpstr>
      <vt:lpstr>Neural Network</vt:lpstr>
      <vt:lpstr>Neural Network Components</vt:lpstr>
      <vt:lpstr>So how does it learn?  </vt:lpstr>
      <vt:lpstr>PowerPoint Presentation</vt:lpstr>
      <vt:lpstr>Loss is function of parameters (theta) : </vt:lpstr>
      <vt:lpstr>Gradient Descent</vt:lpstr>
      <vt:lpstr>Gradient Descent</vt:lpstr>
      <vt:lpstr>Gradient Descent</vt:lpstr>
      <vt:lpstr>Gradient Descent</vt:lpstr>
      <vt:lpstr>Gradient Descent</vt:lpstr>
      <vt:lpstr>Stochastic Gradient Descent (SGD) :</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Choosing a learning rate</vt:lpstr>
      <vt:lpstr>Let’s Code!</vt:lpstr>
      <vt:lpstr>Convolutional Neural Network</vt:lpstr>
      <vt:lpstr>CNN Structure</vt:lpstr>
      <vt:lpstr>CONVOLUTION LAYER</vt:lpstr>
      <vt:lpstr>CONVOLUTION LAYER</vt:lpstr>
      <vt:lpstr>CONVOLUTION LAYER</vt:lpstr>
      <vt:lpstr>CONVOLUTION LAYER</vt:lpstr>
      <vt:lpstr>CONVOLUTION LAYER</vt:lpstr>
      <vt:lpstr>CONVOLUTION LAYER</vt:lpstr>
      <vt:lpstr>CONVNET ARCHITECTURE</vt:lpstr>
      <vt:lpstr>Convolution Operation</vt:lpstr>
      <vt:lpstr>Convolution Operation</vt:lpstr>
      <vt:lpstr>Convolution Operation</vt:lpstr>
      <vt:lpstr>Convolution Operation</vt:lpstr>
      <vt:lpstr>Convolution Operation</vt:lpstr>
      <vt:lpstr>Convolution Operation</vt:lpstr>
      <vt:lpstr>Convolution Operation</vt:lpstr>
      <vt:lpstr>Convolution Operation</vt:lpstr>
      <vt:lpstr>Convolution Operation</vt:lpstr>
      <vt:lpstr>Pooling in Action</vt:lpstr>
      <vt:lpstr>CNN Learning</vt:lpstr>
      <vt:lpstr>Summary</vt:lpstr>
      <vt:lpstr>Sequence Modeling with  Neural Networks</vt:lpstr>
      <vt:lpstr>What is a sequence?</vt:lpstr>
      <vt:lpstr>Successes of deep models</vt:lpstr>
      <vt:lpstr>how do we model sequences?</vt:lpstr>
      <vt:lpstr>Application: Character-Level Text Generation</vt:lpstr>
      <vt:lpstr>Problem : Given a sentence translate it to another language.</vt:lpstr>
      <vt:lpstr>Problem : Given a sentence translate it to  another language.</vt:lpstr>
      <vt:lpstr>Let’s turn to recurrent neural networks!       (RNNs)</vt:lpstr>
      <vt:lpstr>PowerPoint Presentation</vt:lpstr>
      <vt:lpstr>Application: Handwriting Generation from Text</vt:lpstr>
      <vt:lpstr>Pitfalls</vt:lpstr>
      <vt:lpstr>PowerPoint Presentation</vt:lpstr>
      <vt:lpstr>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 START  TO  DEEP LEARNING</dc:title>
  <dc:creator>Sateesh Kumar</dc:creator>
  <cp:lastModifiedBy>Sanjay</cp:lastModifiedBy>
  <cp:revision>130</cp:revision>
  <dcterms:modified xsi:type="dcterms:W3CDTF">2019-03-06T20:14:49Z</dcterms:modified>
</cp:coreProperties>
</file>